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" ContentType="image/tiff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4" r:id="rId1"/>
    <p:sldMasterId id="2147483674" r:id="rId2"/>
  </p:sldMasterIdLst>
  <p:notesMasterIdLst>
    <p:notesMasterId r:id="rId27"/>
  </p:notesMasterIdLst>
  <p:sldIdLst>
    <p:sldId id="415" r:id="rId3"/>
    <p:sldId id="673" r:id="rId4"/>
    <p:sldId id="896" r:id="rId5"/>
    <p:sldId id="876" r:id="rId6"/>
    <p:sldId id="726" r:id="rId7"/>
    <p:sldId id="727" r:id="rId8"/>
    <p:sldId id="877" r:id="rId9"/>
    <p:sldId id="723" r:id="rId10"/>
    <p:sldId id="725" r:id="rId11"/>
    <p:sldId id="883" r:id="rId12"/>
    <p:sldId id="884" r:id="rId13"/>
    <p:sldId id="888" r:id="rId14"/>
    <p:sldId id="893" r:id="rId15"/>
    <p:sldId id="894" r:id="rId16"/>
    <p:sldId id="885" r:id="rId17"/>
    <p:sldId id="886" r:id="rId18"/>
    <p:sldId id="887" r:id="rId19"/>
    <p:sldId id="889" r:id="rId20"/>
    <p:sldId id="878" r:id="rId21"/>
    <p:sldId id="890" r:id="rId22"/>
    <p:sldId id="891" r:id="rId23"/>
    <p:sldId id="892" r:id="rId24"/>
    <p:sldId id="895" r:id="rId25"/>
    <p:sldId id="654" r:id="rId26"/>
  </p:sldIdLst>
  <p:sldSz cx="5761038" cy="3236913"/>
  <p:notesSz cx="6858000" cy="9144000"/>
  <p:defaultTextStyle>
    <a:defPPr>
      <a:defRPr lang="en-US"/>
    </a:defPPr>
    <a:lvl1pPr marL="0" algn="l" defTabSz="257084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1pPr>
    <a:lvl2pPr marL="257084" algn="l" defTabSz="257084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2pPr>
    <a:lvl3pPr marL="514167" algn="l" defTabSz="257084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3pPr>
    <a:lvl4pPr marL="771251" algn="l" defTabSz="257084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4pPr>
    <a:lvl5pPr marL="1028334" algn="l" defTabSz="257084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5pPr>
    <a:lvl6pPr marL="1285418" algn="l" defTabSz="257084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6pPr>
    <a:lvl7pPr marL="1542501" algn="l" defTabSz="257084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7pPr>
    <a:lvl8pPr marL="1799585" algn="l" defTabSz="257084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8pPr>
    <a:lvl9pPr marL="2056668" algn="l" defTabSz="257084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70">
          <p15:clr>
            <a:srgbClr val="A4A3A4"/>
          </p15:clr>
        </p15:guide>
        <p15:guide id="2" orient="horz" pos="498">
          <p15:clr>
            <a:srgbClr val="A4A3A4"/>
          </p15:clr>
        </p15:guide>
        <p15:guide id="3" orient="horz" pos="307">
          <p15:clr>
            <a:srgbClr val="A4A3A4"/>
          </p15:clr>
        </p15:guide>
        <p15:guide id="4" pos="3477">
          <p15:clr>
            <a:srgbClr val="A4A3A4"/>
          </p15:clr>
        </p15:guide>
        <p15:guide id="5" pos="1754">
          <p15:clr>
            <a:srgbClr val="A4A3A4"/>
          </p15:clr>
        </p15:guide>
        <p15:guide id="6" pos="75">
          <p15:clr>
            <a:srgbClr val="A4A3A4"/>
          </p15:clr>
        </p15:guide>
        <p15:guide id="7" pos="347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2787DE"/>
    <a:srgbClr val="C30009"/>
    <a:srgbClr val="FC430A"/>
    <a:srgbClr val="D90066"/>
    <a:srgbClr val="FFFFFF"/>
    <a:srgbClr val="2E9AE4"/>
    <a:srgbClr val="FEC425"/>
    <a:srgbClr val="E30079"/>
    <a:srgbClr val="21A920"/>
    <a:srgbClr val="F9BC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412" autoAdjust="0"/>
    <p:restoredTop sz="95337" autoAdjust="0"/>
  </p:normalViewPr>
  <p:slideViewPr>
    <p:cSldViewPr snapToGrid="0" snapToObjects="1">
      <p:cViewPr>
        <p:scale>
          <a:sx n="180" d="100"/>
          <a:sy n="180" d="100"/>
        </p:scale>
        <p:origin x="960" y="384"/>
      </p:cViewPr>
      <p:guideLst>
        <p:guide orient="horz" pos="1970"/>
        <p:guide orient="horz" pos="498"/>
        <p:guide orient="horz" pos="307"/>
        <p:guide pos="3477"/>
        <p:guide pos="1754"/>
        <p:guide pos="75"/>
        <p:guide pos="347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9" d="100"/>
        <a:sy n="89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notesMaster" Target="notesMasters/notesMaster1.xml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E994C6-8F1B-9C43-8D40-BCDF19FB8B93}" type="datetimeFigureOut">
              <a:rPr lang="en-US" smtClean="0"/>
              <a:t>7/31/15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77825" y="685800"/>
            <a:ext cx="61023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3B13E4-4993-E54D-959B-DB0B0E4FCF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4495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1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non-profit, non-partisan</a:t>
            </a:r>
          </a:p>
          <a:p>
            <a:pPr marL="0" marR="0" indent="0" algn="l" defTabSz="4571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Founded</a:t>
            </a:r>
            <a:r>
              <a:rPr lang="en-US" baseline="0" dirty="0" smtClean="0"/>
              <a:t> 1 year ago</a:t>
            </a:r>
          </a:p>
          <a:p>
            <a:pPr marL="0" marR="0" indent="0" algn="l" defTabSz="4571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15 full time employees</a:t>
            </a:r>
          </a:p>
          <a:p>
            <a:pPr marL="0" marR="0" indent="0" algn="l" defTabSz="4571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TBL and Nigel </a:t>
            </a:r>
            <a:r>
              <a:rPr lang="en-US" baseline="0" dirty="0" err="1" smtClean="0"/>
              <a:t>Shadbold</a:t>
            </a:r>
            <a:endParaRPr lang="en-US" baseline="0" dirty="0" smtClean="0"/>
          </a:p>
          <a:p>
            <a:pPr marL="0" marR="0" indent="0" algn="l" defTabSz="4571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SPACE TO CONVENE, help others use data</a:t>
            </a:r>
          </a:p>
          <a:p>
            <a:pPr marL="0" marR="0" indent="0" algn="l" defTabSz="4571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3B13E4-4993-E54D-959B-DB0B0E4FCF1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2226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 noChangeArrowheads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C01FBF7B-424E-E44C-9ED4-5498DA3B8380}" type="slidenum">
              <a:rPr lang="en-GB"/>
              <a:pPr>
                <a:defRPr/>
              </a:pPr>
              <a:t>11</a:t>
            </a:fld>
            <a:endParaRPr lang="en-GB"/>
          </a:p>
        </p:txBody>
      </p:sp>
      <p:sp>
        <p:nvSpPr>
          <p:cNvPr id="77825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212725" y="812800"/>
            <a:ext cx="7132638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77826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ln/>
          <a:extLs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449220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3521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 noChangeArrowheads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912664E7-6F78-E645-B10F-800D736FEA15}" type="slidenum">
              <a:rPr lang="en-GB"/>
              <a:pPr>
                <a:defRPr/>
              </a:pPr>
              <a:t>12</a:t>
            </a:fld>
            <a:endParaRPr lang="en-GB"/>
          </a:p>
        </p:txBody>
      </p:sp>
      <p:sp>
        <p:nvSpPr>
          <p:cNvPr id="70657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212725" y="812800"/>
            <a:ext cx="7132638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70658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ln/>
          <a:extLs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449220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8734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 noChangeArrowheads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760CEE2A-BE60-924D-8A91-F440F175AF2E}" type="slidenum">
              <a:rPr lang="en-GB"/>
              <a:pPr>
                <a:defRPr/>
              </a:pPr>
              <a:t>15</a:t>
            </a:fld>
            <a:endParaRPr lang="en-GB"/>
          </a:p>
        </p:txBody>
      </p:sp>
      <p:sp>
        <p:nvSpPr>
          <p:cNvPr id="77825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212725" y="812800"/>
            <a:ext cx="7132638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77826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ln/>
          <a:extLs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449220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4064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 noChangeArrowheads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3907F4E9-0F58-6841-8519-91369DBD87F4}" type="slidenum">
              <a:rPr lang="en-GB"/>
              <a:pPr>
                <a:defRPr/>
              </a:pPr>
              <a:t>16</a:t>
            </a:fld>
            <a:endParaRPr lang="en-GB"/>
          </a:p>
        </p:txBody>
      </p:sp>
      <p:sp>
        <p:nvSpPr>
          <p:cNvPr id="70657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212725" y="812800"/>
            <a:ext cx="7132638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70658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ln/>
          <a:extLs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449220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3842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 noChangeArrowheads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953AFEB2-B88B-7B48-BAE5-B89534A060FF}" type="slidenum">
              <a:rPr lang="en-GB"/>
              <a:pPr>
                <a:defRPr/>
              </a:pPr>
              <a:t>17</a:t>
            </a:fld>
            <a:endParaRPr lang="en-GB"/>
          </a:p>
        </p:txBody>
      </p:sp>
      <p:sp>
        <p:nvSpPr>
          <p:cNvPr id="70657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212725" y="812800"/>
            <a:ext cx="7132638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70658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ln/>
          <a:extLs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449220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7189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 noChangeArrowheads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F9FA7F04-2A05-8246-8F99-D18ADE72D809}" type="slidenum">
              <a:rPr lang="en-GB"/>
              <a:pPr>
                <a:defRPr/>
              </a:pPr>
              <a:t>18</a:t>
            </a:fld>
            <a:endParaRPr lang="en-GB"/>
          </a:p>
        </p:txBody>
      </p:sp>
      <p:sp>
        <p:nvSpPr>
          <p:cNvPr id="70657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212725" y="812800"/>
            <a:ext cx="7132638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70658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ln/>
          <a:extLs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449220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275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tif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tif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tif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_blue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467833" y="1312864"/>
            <a:ext cx="2886188" cy="338552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vert="horz" wrap="square" lIns="91440" tIns="45719" rIns="91440" bIns="45719">
            <a:spAutoFit/>
          </a:bodyPr>
          <a:lstStyle>
            <a:lvl1pPr marL="0" indent="0" algn="ctr">
              <a:buNone/>
              <a:defRPr sz="1600" baseline="0">
                <a:ln>
                  <a:noFill/>
                </a:ln>
                <a:solidFill>
                  <a:srgbClr val="00B7FF"/>
                </a:solidFill>
                <a:latin typeface="Helvetica Neue"/>
              </a:defRPr>
            </a:lvl1pPr>
          </a:lstStyle>
          <a:p>
            <a:pPr lvl="0"/>
            <a:r>
              <a:rPr lang="en-US" dirty="0" smtClean="0"/>
              <a:t>“ Insert Title Here ”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1955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push/>
      </p:transition>
    </mc:Choice>
    <mc:Fallback xmlns="">
      <p:transition xmlns:p14="http://schemas.microsoft.com/office/powerpoint/2010/main">
        <p:push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asic_white_header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3"/>
          <p:cNvSpPr>
            <a:spLocks noGrp="1"/>
          </p:cNvSpPr>
          <p:nvPr>
            <p:ph type="title"/>
          </p:nvPr>
        </p:nvSpPr>
        <p:spPr>
          <a:xfrm>
            <a:off x="149418" y="139307"/>
            <a:ext cx="5186362" cy="468313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>
              <a:defRPr sz="2400"/>
            </a:lvl1pPr>
          </a:lstStyle>
          <a:p>
            <a:r>
              <a:rPr lang="en-GB" dirty="0" smtClean="0"/>
              <a:t>Title Goes Here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46295" y="874028"/>
            <a:ext cx="5178425" cy="1938023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vert="horz"/>
          <a:lstStyle>
            <a:lvl1pPr marL="0" indent="0">
              <a:buNone/>
              <a:defRPr sz="1600" baseline="0">
                <a:latin typeface="Helvetica Neue"/>
              </a:defRPr>
            </a:lvl1pPr>
          </a:lstStyle>
          <a:p>
            <a:pPr lvl="0"/>
            <a:r>
              <a:rPr lang="en-US" dirty="0" smtClean="0"/>
              <a:t>Click to add 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37922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_white_header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3"/>
          <p:cNvSpPr>
            <a:spLocks noGrp="1"/>
          </p:cNvSpPr>
          <p:nvPr>
            <p:ph type="title"/>
          </p:nvPr>
        </p:nvSpPr>
        <p:spPr>
          <a:xfrm>
            <a:off x="149418" y="139307"/>
            <a:ext cx="5186362" cy="468313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>
              <a:defRPr sz="2400"/>
            </a:lvl1pPr>
          </a:lstStyle>
          <a:p>
            <a:r>
              <a:rPr lang="en-GB" dirty="0" smtClean="0"/>
              <a:t>Title Goes Here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46295" y="874028"/>
            <a:ext cx="5178425" cy="1938023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vert="horz"/>
          <a:lstStyle>
            <a:lvl1pPr marL="0" indent="0">
              <a:buNone/>
              <a:defRPr sz="1600" baseline="0">
                <a:latin typeface="Helvetica Neue"/>
              </a:defRPr>
            </a:lvl1pPr>
          </a:lstStyle>
          <a:p>
            <a:pPr lvl="0"/>
            <a:r>
              <a:rPr lang="en-US" dirty="0" smtClean="0"/>
              <a:t>Click to add 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87206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izcard-back#2_no tag.t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92267" y="-884690"/>
            <a:ext cx="4641526" cy="3076729"/>
          </a:xfrm>
          <a:prstGeom prst="rect">
            <a:avLst/>
          </a:prstGeom>
        </p:spPr>
      </p:pic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149418" y="139307"/>
            <a:ext cx="3504377" cy="468313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>
              <a:defRPr sz="2400"/>
            </a:lvl1pPr>
          </a:lstStyle>
          <a:p>
            <a:r>
              <a:rPr lang="en-GB" dirty="0" smtClean="0"/>
              <a:t>Title Goes Here</a:t>
            </a:r>
            <a:endParaRPr lang="en-US" dirty="0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46295" y="874028"/>
            <a:ext cx="3702719" cy="1938023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vert="horz"/>
          <a:lstStyle>
            <a:lvl1pPr marL="0" indent="0">
              <a:buNone/>
              <a:defRPr sz="1600" baseline="0">
                <a:latin typeface="Helvetica Neue"/>
              </a:defRPr>
            </a:lvl1pPr>
          </a:lstStyle>
          <a:p>
            <a:pPr lvl="0"/>
            <a:r>
              <a:rPr lang="en-US" dirty="0" smtClean="0"/>
              <a:t>Click to add 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50567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izcard-back#3.t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84607" y="-888986"/>
            <a:ext cx="4662807" cy="3090835"/>
          </a:xfrm>
          <a:prstGeom prst="rect">
            <a:avLst/>
          </a:prstGeom>
        </p:spPr>
      </p:pic>
      <p:sp>
        <p:nvSpPr>
          <p:cNvPr id="6" name="Title Placeholder 3"/>
          <p:cNvSpPr>
            <a:spLocks noGrp="1"/>
          </p:cNvSpPr>
          <p:nvPr>
            <p:ph type="title"/>
          </p:nvPr>
        </p:nvSpPr>
        <p:spPr>
          <a:xfrm>
            <a:off x="149418" y="139307"/>
            <a:ext cx="3504377" cy="468313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>
              <a:defRPr sz="2400"/>
            </a:lvl1pPr>
          </a:lstStyle>
          <a:p>
            <a:r>
              <a:rPr lang="en-GB" dirty="0" smtClean="0"/>
              <a:t>Title Goes Here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46295" y="874028"/>
            <a:ext cx="3702719" cy="1938023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vert="horz"/>
          <a:lstStyle>
            <a:lvl1pPr marL="0" indent="0">
              <a:buNone/>
              <a:defRPr sz="1600" baseline="0">
                <a:latin typeface="Helvetica Neue"/>
              </a:defRPr>
            </a:lvl1pPr>
          </a:lstStyle>
          <a:p>
            <a:pPr lvl="0"/>
            <a:r>
              <a:rPr lang="en-US" dirty="0" smtClean="0"/>
              <a:t>Click to add 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66838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izcard-back#1_notag.t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77485" y="-916934"/>
            <a:ext cx="4676467" cy="3126522"/>
          </a:xfrm>
          <a:prstGeom prst="rect">
            <a:avLst/>
          </a:prstGeom>
        </p:spPr>
      </p:pic>
      <p:sp>
        <p:nvSpPr>
          <p:cNvPr id="6" name="Title Placeholder 3"/>
          <p:cNvSpPr>
            <a:spLocks noGrp="1"/>
          </p:cNvSpPr>
          <p:nvPr>
            <p:ph type="title"/>
          </p:nvPr>
        </p:nvSpPr>
        <p:spPr>
          <a:xfrm>
            <a:off x="149418" y="139307"/>
            <a:ext cx="3504377" cy="468313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>
              <a:defRPr sz="2400"/>
            </a:lvl1pPr>
          </a:lstStyle>
          <a:p>
            <a:r>
              <a:rPr lang="en-GB" dirty="0" smtClean="0"/>
              <a:t>Title Goes Here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46295" y="874028"/>
            <a:ext cx="3702719" cy="1938023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vert="horz"/>
          <a:lstStyle>
            <a:lvl1pPr marL="0" indent="0">
              <a:buNone/>
              <a:defRPr sz="1600" baseline="0">
                <a:latin typeface="Helvetica Neue"/>
              </a:defRPr>
            </a:lvl1pPr>
          </a:lstStyle>
          <a:p>
            <a:pPr lvl="0"/>
            <a:r>
              <a:rPr lang="en-US" dirty="0" smtClean="0"/>
              <a:t>Click to add 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96812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_blank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018807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sic_blank_whit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730694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129255"/>
            <a:ext cx="5761038" cy="338202"/>
          </a:xfrm>
          <a:prstGeom prst="rect">
            <a:avLst/>
          </a:prstGeom>
        </p:spPr>
        <p:txBody>
          <a:bodyPr lIns="102347" tIns="51173" rIns="102347" bIns="51173"/>
          <a:lstStyle>
            <a:lvl1pPr>
              <a:defRPr sz="2100">
                <a:latin typeface="Helvetica Neue"/>
                <a:cs typeface="Helvetica Neue"/>
              </a:defRPr>
            </a:lvl1pPr>
          </a:lstStyle>
          <a:p>
            <a:r>
              <a:rPr lang="en-GB" sz="2100" b="1" spc="-56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60007" dist="200025" dir="15000000" sy="30000" kx="-1800000" algn="bl" rotWithShape="0">
                    <a:prstClr val="black">
                      <a:alpha val="20000"/>
                    </a:prstClr>
                  </a:outerShdw>
                </a:effectLst>
              </a:rPr>
              <a:t>Heading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8172" y="757289"/>
            <a:ext cx="5183902" cy="2135474"/>
          </a:xfrm>
          <a:prstGeom prst="rect">
            <a:avLst/>
          </a:prstGeom>
        </p:spPr>
        <p:txBody>
          <a:bodyPr lIns="102347" tIns="51173" rIns="102347" bIns="51173"/>
          <a:lstStyle>
            <a:lvl1pPr>
              <a:defRPr sz="2000">
                <a:latin typeface="Helvetica Neue"/>
                <a:cs typeface="Helvetica Neue"/>
              </a:defRPr>
            </a:lvl1pPr>
            <a:lvl2pPr>
              <a:defRPr sz="2000">
                <a:latin typeface="Helvetica Neue"/>
                <a:cs typeface="Helvetica Neue"/>
              </a:defRPr>
            </a:lvl2pPr>
            <a:lvl3pPr>
              <a:defRPr sz="2000">
                <a:latin typeface="Helvetica Neue"/>
                <a:cs typeface="Helvetica Neue"/>
              </a:defRPr>
            </a:lvl3pPr>
            <a:lvl4pPr>
              <a:defRPr sz="2000">
                <a:latin typeface="Helvetica Neue"/>
                <a:cs typeface="Helvetica Neue"/>
              </a:defRPr>
            </a:lvl4pPr>
            <a:lvl5pPr>
              <a:defRPr sz="2000">
                <a:latin typeface="Helvetica Neue"/>
                <a:cs typeface="Helvetica Neue"/>
              </a:defRPr>
            </a:lvl5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61364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4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4" Type="http://schemas.openxmlformats.org/officeDocument/2006/relationships/slideLayout" Target="../slideLayouts/slideLayout6.xml"/><Relationship Id="rId5" Type="http://schemas.openxmlformats.org/officeDocument/2006/relationships/slideLayout" Target="../slideLayouts/slideLayout7.xml"/><Relationship Id="rId6" Type="http://schemas.openxmlformats.org/officeDocument/2006/relationships/slideLayout" Target="../slideLayouts/slideLayout8.xml"/><Relationship Id="rId7" Type="http://schemas.openxmlformats.org/officeDocument/2006/relationships/slideLayout" Target="../slideLayouts/slideLayout9.xml"/><Relationship Id="rId8" Type="http://schemas.openxmlformats.org/officeDocument/2006/relationships/theme" Target="../theme/theme2.xml"/><Relationship Id="rId9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2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ODI_front_blue_title.jp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16093" y="-144346"/>
            <a:ext cx="6413498" cy="3594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452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9" r:id="rId2"/>
  </p:sldLayoutIdLst>
  <mc:AlternateContent xmlns:mc="http://schemas.openxmlformats.org/markup-compatibility/2006" xmlns:p14="http://schemas.microsoft.com/office/powerpoint/2010/main">
    <mc:Choice Requires="p14">
      <p:transition p14:dur="400">
        <p:push/>
      </p:transition>
    </mc:Choice>
    <mc:Fallback xmlns="">
      <p:transition xmlns:p14="http://schemas.microsoft.com/office/powerpoint/2010/main">
        <p:push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ctr" defTabSz="257082" rtl="0" eaLnBrk="1" latinLnBrk="0" hangingPunct="1">
        <a:spcBef>
          <a:spcPct val="0"/>
        </a:spcBef>
        <a:buNone/>
        <a:defRPr sz="25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92812" indent="-192812" algn="l" defTabSz="257082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17759" indent="-160676" algn="l" defTabSz="257082" rtl="0" eaLnBrk="1" latinLnBrk="0" hangingPunct="1">
        <a:spcBef>
          <a:spcPct val="20000"/>
        </a:spcBef>
        <a:buFont typeface="Arial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642706" indent="-128541" algn="l" defTabSz="257082" rtl="0" eaLnBrk="1" latinLnBrk="0" hangingPunct="1">
        <a:spcBef>
          <a:spcPct val="20000"/>
        </a:spcBef>
        <a:buFont typeface="Arial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899787" indent="-128541" algn="l" defTabSz="257082" rtl="0" eaLnBrk="1" latinLnBrk="0" hangingPunct="1">
        <a:spcBef>
          <a:spcPct val="20000"/>
        </a:spcBef>
        <a:buFont typeface="Arial"/>
        <a:buChar char="–"/>
        <a:defRPr sz="1100" kern="1200">
          <a:solidFill>
            <a:schemeClr val="tx1"/>
          </a:solidFill>
          <a:latin typeface="+mn-lt"/>
          <a:ea typeface="+mn-ea"/>
          <a:cs typeface="+mn-cs"/>
        </a:defRPr>
      </a:lvl4pPr>
      <a:lvl5pPr marL="1156869" indent="-128541" algn="l" defTabSz="257082" rtl="0" eaLnBrk="1" latinLnBrk="0" hangingPunct="1">
        <a:spcBef>
          <a:spcPct val="20000"/>
        </a:spcBef>
        <a:buFont typeface="Arial"/>
        <a:buChar char="»"/>
        <a:defRPr sz="1100" kern="1200">
          <a:solidFill>
            <a:schemeClr val="tx1"/>
          </a:solidFill>
          <a:latin typeface="+mn-lt"/>
          <a:ea typeface="+mn-ea"/>
          <a:cs typeface="+mn-cs"/>
        </a:defRPr>
      </a:lvl5pPr>
      <a:lvl6pPr marL="1413952" indent="-128541" algn="l" defTabSz="257082" rtl="0" eaLnBrk="1" latinLnBrk="0" hangingPunct="1">
        <a:spcBef>
          <a:spcPct val="20000"/>
        </a:spcBef>
        <a:buFont typeface="Arial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6pPr>
      <a:lvl7pPr marL="1671034" indent="-128541" algn="l" defTabSz="257082" rtl="0" eaLnBrk="1" latinLnBrk="0" hangingPunct="1">
        <a:spcBef>
          <a:spcPct val="20000"/>
        </a:spcBef>
        <a:buFont typeface="Arial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7pPr>
      <a:lvl8pPr marL="1928116" indent="-128541" algn="l" defTabSz="257082" rtl="0" eaLnBrk="1" latinLnBrk="0" hangingPunct="1">
        <a:spcBef>
          <a:spcPct val="20000"/>
        </a:spcBef>
        <a:buFont typeface="Arial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8pPr>
      <a:lvl9pPr marL="2185197" indent="-128541" algn="l" defTabSz="257082" rtl="0" eaLnBrk="1" latinLnBrk="0" hangingPunct="1">
        <a:spcBef>
          <a:spcPct val="20000"/>
        </a:spcBef>
        <a:buFont typeface="Arial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57082" rtl="0" eaLnBrk="1" latinLnBrk="0" hangingPunct="1">
        <a:defRPr sz="1000" kern="1200">
          <a:solidFill>
            <a:schemeClr val="tx1"/>
          </a:solidFill>
          <a:latin typeface="+mn-lt"/>
          <a:ea typeface="+mn-ea"/>
          <a:cs typeface="+mn-cs"/>
        </a:defRPr>
      </a:lvl1pPr>
      <a:lvl2pPr marL="257082" algn="l" defTabSz="257082" rtl="0" eaLnBrk="1" latinLnBrk="0" hangingPunct="1">
        <a:defRPr sz="1000" kern="1200">
          <a:solidFill>
            <a:schemeClr val="tx1"/>
          </a:solidFill>
          <a:latin typeface="+mn-lt"/>
          <a:ea typeface="+mn-ea"/>
          <a:cs typeface="+mn-cs"/>
        </a:defRPr>
      </a:lvl2pPr>
      <a:lvl3pPr marL="514164" algn="l" defTabSz="257082" rtl="0" eaLnBrk="1" latinLnBrk="0" hangingPunct="1">
        <a:defRPr sz="1000" kern="1200">
          <a:solidFill>
            <a:schemeClr val="tx1"/>
          </a:solidFill>
          <a:latin typeface="+mn-lt"/>
          <a:ea typeface="+mn-ea"/>
          <a:cs typeface="+mn-cs"/>
        </a:defRPr>
      </a:lvl3pPr>
      <a:lvl4pPr marL="771247" algn="l" defTabSz="257082" rtl="0" eaLnBrk="1" latinLnBrk="0" hangingPunct="1">
        <a:defRPr sz="1000" kern="1200">
          <a:solidFill>
            <a:schemeClr val="tx1"/>
          </a:solidFill>
          <a:latin typeface="+mn-lt"/>
          <a:ea typeface="+mn-ea"/>
          <a:cs typeface="+mn-cs"/>
        </a:defRPr>
      </a:lvl4pPr>
      <a:lvl5pPr marL="1028328" algn="l" defTabSz="257082" rtl="0" eaLnBrk="1" latinLnBrk="0" hangingPunct="1">
        <a:defRPr sz="1000" kern="1200">
          <a:solidFill>
            <a:schemeClr val="tx1"/>
          </a:solidFill>
          <a:latin typeface="+mn-lt"/>
          <a:ea typeface="+mn-ea"/>
          <a:cs typeface="+mn-cs"/>
        </a:defRPr>
      </a:lvl5pPr>
      <a:lvl6pPr marL="1285410" algn="l" defTabSz="257082" rtl="0" eaLnBrk="1" latinLnBrk="0" hangingPunct="1">
        <a:defRPr sz="1000" kern="1200">
          <a:solidFill>
            <a:schemeClr val="tx1"/>
          </a:solidFill>
          <a:latin typeface="+mn-lt"/>
          <a:ea typeface="+mn-ea"/>
          <a:cs typeface="+mn-cs"/>
        </a:defRPr>
      </a:lvl6pPr>
      <a:lvl7pPr marL="1542492" algn="l" defTabSz="257082" rtl="0" eaLnBrk="1" latinLnBrk="0" hangingPunct="1">
        <a:defRPr sz="1000" kern="1200">
          <a:solidFill>
            <a:schemeClr val="tx1"/>
          </a:solidFill>
          <a:latin typeface="+mn-lt"/>
          <a:ea typeface="+mn-ea"/>
          <a:cs typeface="+mn-cs"/>
        </a:defRPr>
      </a:lvl7pPr>
      <a:lvl8pPr marL="1799575" algn="l" defTabSz="257082" rtl="0" eaLnBrk="1" latinLnBrk="0" hangingPunct="1">
        <a:defRPr sz="1000" kern="1200">
          <a:solidFill>
            <a:schemeClr val="tx1"/>
          </a:solidFill>
          <a:latin typeface="+mn-lt"/>
          <a:ea typeface="+mn-ea"/>
          <a:cs typeface="+mn-cs"/>
        </a:defRPr>
      </a:lvl8pPr>
      <a:lvl9pPr marL="2056656" algn="l" defTabSz="257082" rtl="0" eaLnBrk="1" latinLnBrk="0" hangingPunct="1">
        <a:defRPr sz="1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c-by-sa.png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8125" y="3030893"/>
            <a:ext cx="293884" cy="102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4668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706" r:id="rId2"/>
    <p:sldLayoutId id="2147483707" r:id="rId3"/>
    <p:sldLayoutId id="2147483708" r:id="rId4"/>
    <p:sldLayoutId id="2147483698" r:id="rId5"/>
    <p:sldLayoutId id="2147483716" r:id="rId6"/>
    <p:sldLayoutId id="2147483718" r:id="rId7"/>
  </p:sldLayoutIdLst>
  <p:txStyles>
    <p:titleStyle>
      <a:lvl1pPr algn="l" defTabSz="457200" rtl="0" eaLnBrk="1" latinLnBrk="0" hangingPunct="1">
        <a:spcBef>
          <a:spcPct val="0"/>
        </a:spcBef>
        <a:buNone/>
        <a:defRPr sz="5000" kern="1200" baseline="0">
          <a:solidFill>
            <a:schemeClr val="bg1">
              <a:lumMod val="75000"/>
            </a:schemeClr>
          </a:solidFill>
          <a:latin typeface="Helvetica Neue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://davetaz.github.io/EDSA/timeline.html" TargetMode="External"/><Relationship Id="rId3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jpeg"/><Relationship Id="rId3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87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-1093645" y="395133"/>
            <a:ext cx="18466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Subtitle 2"/>
          <p:cNvSpPr>
            <a:spLocks noGrp="1"/>
          </p:cNvSpPr>
          <p:nvPr/>
        </p:nvSpPr>
        <p:spPr bwMode="auto">
          <a:xfrm>
            <a:off x="783192" y="2777855"/>
            <a:ext cx="4177016" cy="332051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EB Garamond"/>
                <a:ea typeface="ＭＳ Ｐゴシック" charset="0"/>
                <a:cs typeface="EB Garamond"/>
              </a:defRPr>
            </a:lvl1pPr>
            <a:lvl2pPr marL="45720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EB Garamond"/>
                <a:ea typeface="ＭＳ Ｐゴシック" charset="0"/>
                <a:cs typeface="EB Garamond"/>
              </a:defRPr>
            </a:lvl2pPr>
            <a:lvl3pPr marL="91440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EB Garamond"/>
                <a:ea typeface="ＭＳ Ｐゴシック" charset="0"/>
                <a:cs typeface="EB Garamond"/>
              </a:defRPr>
            </a:lvl3pPr>
            <a:lvl4pPr marL="137160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EB Garamond"/>
                <a:ea typeface="ＭＳ Ｐゴシック" charset="0"/>
                <a:cs typeface="EB Garamond"/>
              </a:defRPr>
            </a:lvl4pPr>
            <a:lvl5pPr marL="182880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EB Garamond"/>
                <a:ea typeface="ＭＳ Ｐゴシック" charset="0"/>
                <a:cs typeface="EB Garamond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fontAlgn="auto" hangingPunct="1">
              <a:lnSpc>
                <a:spcPct val="120000"/>
              </a:lnSpc>
              <a:spcAft>
                <a:spcPts val="0"/>
              </a:spcAft>
              <a:defRPr/>
            </a:pPr>
            <a:r>
              <a:rPr lang="en-GB" sz="1600" kern="1200" dirty="0" smtClean="0">
                <a:solidFill>
                  <a:srgbClr val="FFFFFF"/>
                </a:solidFill>
                <a:latin typeface="Helvetica Neue"/>
                <a:ea typeface="+mn-ea"/>
                <a:cs typeface="Helvetica Neue"/>
              </a:rPr>
              <a:t>David Tarrant · </a:t>
            </a:r>
            <a:r>
              <a:rPr lang="en-GB" sz="1100" kern="1200" dirty="0" smtClean="0">
                <a:solidFill>
                  <a:srgbClr val="FFFFFF"/>
                </a:solidFill>
                <a:latin typeface="Helvetica Neue"/>
                <a:ea typeface="+mn-ea"/>
                <a:cs typeface="Helvetica Neue"/>
              </a:rPr>
              <a:t>@</a:t>
            </a:r>
            <a:r>
              <a:rPr lang="en-GB" sz="1600" kern="1200" dirty="0" err="1" smtClean="0">
                <a:solidFill>
                  <a:srgbClr val="FFFFFF"/>
                </a:solidFill>
                <a:latin typeface="Helvetica Neue"/>
                <a:ea typeface="+mn-ea"/>
                <a:cs typeface="Helvetica Neue"/>
              </a:rPr>
              <a:t>davetaz</a:t>
            </a:r>
            <a:endParaRPr lang="en-GB" sz="1600" kern="1200" dirty="0">
              <a:solidFill>
                <a:srgbClr val="FFFFFF"/>
              </a:solidFill>
              <a:latin typeface="Helvetica Neue"/>
              <a:ea typeface="+mn-ea"/>
              <a:cs typeface="Helvetica Neue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1082453" y="2777855"/>
            <a:ext cx="3602579" cy="0"/>
          </a:xfrm>
          <a:prstGeom prst="line">
            <a:avLst/>
          </a:prstGeom>
          <a:ln w="952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082453" y="1205022"/>
            <a:ext cx="3574253" cy="707884"/>
          </a:xfrm>
          <a:ln>
            <a:noFill/>
          </a:ln>
        </p:spPr>
        <p:txBody>
          <a:bodyPr/>
          <a:lstStyle/>
          <a:p>
            <a:r>
              <a:rPr lang="en-US" sz="2000" smtClean="0"/>
              <a:t>Open Data Science Workshop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075796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push/>
      </p:transition>
    </mc:Choice>
    <mc:Fallback xmlns="">
      <p:transition xmlns:p14="http://schemas.microsoft.com/office/powerpoint/2010/main">
        <p:push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Schedule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49418" y="774791"/>
            <a:ext cx="3702719" cy="1938023"/>
          </a:xfrm>
          <a:ln>
            <a:solidFill>
              <a:schemeClr val="bg1">
                <a:alpha val="50000"/>
              </a:schemeClr>
            </a:solidFill>
          </a:ln>
        </p:spPr>
        <p:txBody>
          <a:bodyPr/>
          <a:lstStyle/>
          <a:p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Part 1: Introducing data science</a:t>
            </a:r>
          </a:p>
          <a:p>
            <a:endParaRPr lang="en-US" dirty="0"/>
          </a:p>
          <a:p>
            <a:r>
              <a:rPr lang="en-US" dirty="0" smtClean="0"/>
              <a:t>Part 2: Data science in action</a:t>
            </a:r>
          </a:p>
          <a:p>
            <a:endParaRPr lang="en-US" dirty="0"/>
          </a:p>
          <a:p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Part 3: The data science toolkit</a:t>
            </a:r>
          </a:p>
          <a:p>
            <a:endParaRPr lang="en-US" dirty="0">
              <a:solidFill>
                <a:schemeClr val="bg2">
                  <a:lumMod val="60000"/>
                  <a:lumOff val="40000"/>
                </a:schemeClr>
              </a:solidFill>
            </a:endParaRPr>
          </a:p>
          <a:p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Part 4: Action planning</a:t>
            </a:r>
            <a:endParaRPr lang="en-US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1098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87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69" name="Picture 1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806" y="467061"/>
            <a:ext cx="3579476" cy="25184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blipFill dpi="0" rotWithShape="0">
                  <a:blip/>
                  <a:srcRect l="22784" t="842" b="25233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32770" name="Text Box 2"/>
          <p:cNvSpPr txBox="1">
            <a:spLocks noChangeArrowheads="1"/>
          </p:cNvSpPr>
          <p:nvPr/>
        </p:nvSpPr>
        <p:spPr bwMode="auto">
          <a:xfrm>
            <a:off x="3635862" y="420162"/>
            <a:ext cx="2014335" cy="2585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44956" tIns="26254" rIns="44956" bIns="22478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 sz="1600">
                <a:solidFill>
                  <a:srgbClr val="000000"/>
                </a:solidFill>
                <a:latin typeface="Helvetica Neue" charset="0"/>
                <a:ea typeface="ＭＳ Ｐゴシック" charset="0"/>
                <a:cs typeface="Arial Unicode MS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 sz="1600">
                <a:solidFill>
                  <a:srgbClr val="000000"/>
                </a:solidFill>
                <a:latin typeface="Helvetica Neue" charset="0"/>
                <a:ea typeface="ＭＳ Ｐゴシック" charset="0"/>
                <a:cs typeface="Arial Unicode MS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 sz="1600">
                <a:solidFill>
                  <a:srgbClr val="000000"/>
                </a:solidFill>
                <a:latin typeface="Helvetica Neue" charset="0"/>
                <a:ea typeface="ＭＳ Ｐゴシック" charset="0"/>
                <a:cs typeface="Arial Unicode MS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 sz="1600">
                <a:solidFill>
                  <a:srgbClr val="000000"/>
                </a:solidFill>
                <a:latin typeface="Helvetica Neue" charset="0"/>
                <a:ea typeface="ＭＳ Ｐゴシック" charset="0"/>
                <a:cs typeface="Arial Unicode MS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 sz="1600">
                <a:solidFill>
                  <a:srgbClr val="000000"/>
                </a:solidFill>
                <a:latin typeface="Helvetica Neue" charset="0"/>
                <a:ea typeface="ＭＳ Ｐゴシック" charset="0"/>
                <a:cs typeface="Arial Unicode MS" charset="0"/>
              </a:defRPr>
            </a:lvl5pPr>
            <a:lvl6pPr marL="2514600" indent="-228600" defTabSz="449263" fontAlgn="base" hangingPunct="0">
              <a:lnSpc>
                <a:spcPct val="9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600">
                <a:solidFill>
                  <a:srgbClr val="000000"/>
                </a:solidFill>
                <a:latin typeface="Helvetica Neue" charset="0"/>
                <a:ea typeface="ＭＳ Ｐゴシック" charset="0"/>
                <a:cs typeface="Arial Unicode MS" charset="0"/>
              </a:defRPr>
            </a:lvl6pPr>
            <a:lvl7pPr marL="2971800" indent="-228600" defTabSz="449263" fontAlgn="base" hangingPunct="0">
              <a:lnSpc>
                <a:spcPct val="9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600">
                <a:solidFill>
                  <a:srgbClr val="000000"/>
                </a:solidFill>
                <a:latin typeface="Helvetica Neue" charset="0"/>
                <a:ea typeface="ＭＳ Ｐゴシック" charset="0"/>
                <a:cs typeface="Arial Unicode MS" charset="0"/>
              </a:defRPr>
            </a:lvl7pPr>
            <a:lvl8pPr marL="3429000" indent="-228600" defTabSz="449263" fontAlgn="base" hangingPunct="0">
              <a:lnSpc>
                <a:spcPct val="9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600">
                <a:solidFill>
                  <a:srgbClr val="000000"/>
                </a:solidFill>
                <a:latin typeface="Helvetica Neue" charset="0"/>
                <a:ea typeface="ＭＳ Ｐゴシック" charset="0"/>
                <a:cs typeface="Arial Unicode MS" charset="0"/>
              </a:defRPr>
            </a:lvl8pPr>
            <a:lvl9pPr marL="3886200" indent="-228600" defTabSz="449263" fontAlgn="base" hangingPunct="0">
              <a:lnSpc>
                <a:spcPct val="9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600">
                <a:solidFill>
                  <a:srgbClr val="000000"/>
                </a:solidFill>
                <a:latin typeface="Helvetica Neue" charset="0"/>
                <a:ea typeface="ＭＳ Ｐゴシック" charset="0"/>
                <a:cs typeface="Arial Unicode MS" charset="0"/>
              </a:defRPr>
            </a:lvl9pPr>
          </a:lstStyle>
          <a:p>
            <a:pPr defTabSz="224385">
              <a:tabLst>
                <a:tab pos="180794" algn="l"/>
                <a:tab pos="723176" algn="l"/>
                <a:tab pos="1084764" algn="l"/>
                <a:tab pos="1446352" algn="l"/>
              </a:tabLst>
              <a:defRPr/>
            </a:pPr>
            <a:r>
              <a:rPr lang="en-GB" sz="999" b="1" spc="-50" dirty="0"/>
              <a:t>Convened domain-experts </a:t>
            </a:r>
            <a:br>
              <a:rPr lang="en-GB" sz="999" b="1" spc="-50" dirty="0"/>
            </a:br>
            <a:r>
              <a:rPr lang="en-GB" sz="999" spc="-50" dirty="0"/>
              <a:t>	</a:t>
            </a:r>
            <a:r>
              <a:rPr lang="en-GB" sz="999" spc="-50" dirty="0">
                <a:solidFill>
                  <a:srgbClr val="FFFFFF"/>
                </a:solidFill>
              </a:rPr>
              <a:t>+ health &amp; data analytics</a:t>
            </a:r>
            <a:br>
              <a:rPr lang="en-GB" sz="999" spc="-50" dirty="0">
                <a:solidFill>
                  <a:srgbClr val="FFFFFF"/>
                </a:solidFill>
              </a:rPr>
            </a:br>
            <a:r>
              <a:rPr lang="en-GB" sz="999" spc="-50" dirty="0">
                <a:solidFill>
                  <a:srgbClr val="FFFFFF"/>
                </a:solidFill>
              </a:rPr>
              <a:t>	+ communications</a:t>
            </a:r>
            <a:br>
              <a:rPr lang="en-GB" sz="999" spc="-50" dirty="0">
                <a:solidFill>
                  <a:srgbClr val="FFFFFF"/>
                </a:solidFill>
              </a:rPr>
            </a:br>
            <a:endParaRPr lang="en-GB" sz="999" spc="-50" dirty="0">
              <a:solidFill>
                <a:srgbClr val="FFFFFF"/>
              </a:solidFill>
            </a:endParaRPr>
          </a:p>
          <a:p>
            <a:pPr defTabSz="224385">
              <a:tabLst>
                <a:tab pos="180794" algn="l"/>
                <a:tab pos="723176" algn="l"/>
                <a:tab pos="1084764" algn="l"/>
                <a:tab pos="1446352" algn="l"/>
              </a:tabLst>
              <a:defRPr/>
            </a:pPr>
            <a:r>
              <a:rPr lang="en-GB" sz="999" b="1" spc="-50" dirty="0"/>
              <a:t>Analysed 35m records</a:t>
            </a:r>
            <a:br>
              <a:rPr lang="en-GB" sz="999" b="1" spc="-50" dirty="0"/>
            </a:br>
            <a:r>
              <a:rPr lang="en-GB" sz="999" spc="-50" dirty="0"/>
              <a:t>	</a:t>
            </a:r>
            <a:r>
              <a:rPr lang="en-GB" sz="999" spc="-50" dirty="0">
                <a:solidFill>
                  <a:srgbClr val="FFFFFF"/>
                </a:solidFill>
              </a:rPr>
              <a:t>+ all the data &amp; clinical facts</a:t>
            </a:r>
          </a:p>
          <a:p>
            <a:pPr defTabSz="224385">
              <a:tabLst>
                <a:tab pos="180794" algn="l"/>
                <a:tab pos="723176" algn="l"/>
                <a:tab pos="1084764" algn="l"/>
                <a:tab pos="1446352" algn="l"/>
              </a:tabLst>
              <a:defRPr/>
            </a:pPr>
            <a:endParaRPr lang="en-GB" sz="999" spc="-50" dirty="0"/>
          </a:p>
          <a:p>
            <a:pPr defTabSz="224385">
              <a:tabLst>
                <a:tab pos="180794" algn="l"/>
                <a:tab pos="723176" algn="l"/>
                <a:tab pos="1084764" algn="l"/>
                <a:tab pos="1446352" algn="l"/>
              </a:tabLst>
              <a:defRPr/>
            </a:pPr>
            <a:r>
              <a:rPr lang="en-GB" sz="999" b="1" spc="-50" dirty="0"/>
              <a:t>National &amp; international reach</a:t>
            </a:r>
          </a:p>
          <a:p>
            <a:pPr defTabSz="224385">
              <a:tabLst>
                <a:tab pos="180794" algn="l"/>
                <a:tab pos="723176" algn="l"/>
                <a:tab pos="1084764" algn="l"/>
                <a:tab pos="1446352" algn="l"/>
              </a:tabLst>
              <a:defRPr/>
            </a:pPr>
            <a:r>
              <a:rPr lang="en-GB" sz="999" b="1" spc="-50" dirty="0"/>
              <a:t>	</a:t>
            </a:r>
            <a:r>
              <a:rPr lang="en-GB" sz="999" spc="-50" dirty="0">
                <a:solidFill>
                  <a:srgbClr val="FFFFFF"/>
                </a:solidFill>
              </a:rPr>
              <a:t>+ Economist &amp; </a:t>
            </a:r>
            <a:r>
              <a:rPr lang="en-GB" sz="999" spc="50" dirty="0">
                <a:solidFill>
                  <a:srgbClr val="FFFFFF"/>
                </a:solidFill>
              </a:rPr>
              <a:t>FT</a:t>
            </a:r>
            <a:r>
              <a:rPr lang="en-GB" sz="999" spc="-50" dirty="0">
                <a:solidFill>
                  <a:srgbClr val="FFFFFF"/>
                </a:solidFill>
              </a:rPr>
              <a:t> </a:t>
            </a:r>
          </a:p>
          <a:p>
            <a:pPr defTabSz="224385">
              <a:tabLst>
                <a:tab pos="180794" algn="l"/>
                <a:tab pos="723176" algn="l"/>
                <a:tab pos="1084764" algn="l"/>
                <a:tab pos="1446352" algn="l"/>
              </a:tabLst>
              <a:defRPr/>
            </a:pPr>
            <a:r>
              <a:rPr lang="en-GB" sz="999" spc="-50" dirty="0">
                <a:solidFill>
                  <a:srgbClr val="FFFFFF"/>
                </a:solidFill>
              </a:rPr>
              <a:t>	+ broadsheets &amp; tabloid press</a:t>
            </a:r>
          </a:p>
          <a:p>
            <a:pPr defTabSz="224385">
              <a:tabLst>
                <a:tab pos="180794" algn="l"/>
                <a:tab pos="723176" algn="l"/>
                <a:tab pos="1084764" algn="l"/>
                <a:tab pos="1446352" algn="l"/>
              </a:tabLst>
              <a:defRPr/>
            </a:pPr>
            <a:r>
              <a:rPr lang="en-GB" sz="999" spc="-50" dirty="0">
                <a:solidFill>
                  <a:srgbClr val="FFFFFF"/>
                </a:solidFill>
              </a:rPr>
              <a:t>	+ cited in G8 &amp; govt. reports</a:t>
            </a:r>
          </a:p>
          <a:p>
            <a:pPr defTabSz="224385">
              <a:tabLst>
                <a:tab pos="180794" algn="l"/>
                <a:tab pos="723176" algn="l"/>
                <a:tab pos="1084764" algn="l"/>
                <a:tab pos="1446352" algn="l"/>
              </a:tabLst>
              <a:defRPr/>
            </a:pPr>
            <a:endParaRPr lang="en-GB" sz="999" spc="-50" dirty="0">
              <a:solidFill>
                <a:srgbClr val="FFFFFF"/>
              </a:solidFill>
            </a:endParaRPr>
          </a:p>
          <a:p>
            <a:pPr defTabSz="224385">
              <a:tabLst>
                <a:tab pos="180794" algn="l"/>
                <a:tab pos="723176" algn="l"/>
                <a:tab pos="1084764" algn="l"/>
                <a:tab pos="1446352" algn="l"/>
              </a:tabLst>
              <a:defRPr/>
            </a:pPr>
            <a:endParaRPr lang="en-GB" sz="999" spc="-50" dirty="0">
              <a:solidFill>
                <a:srgbClr val="FFFFFF"/>
              </a:solidFill>
            </a:endParaRPr>
          </a:p>
          <a:p>
            <a:pPr algn="ctr" defTabSz="224385">
              <a:tabLst>
                <a:tab pos="180794" algn="l"/>
                <a:tab pos="723176" algn="l"/>
                <a:tab pos="1084764" algn="l"/>
                <a:tab pos="1446352" algn="l"/>
              </a:tabLst>
              <a:defRPr/>
            </a:pPr>
            <a:r>
              <a:rPr lang="en-GB" sz="1399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Scalable to £1</a:t>
            </a:r>
            <a:r>
              <a:rPr lang="en-GB" sz="1399" baseline="300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bn</a:t>
            </a:r>
            <a:r>
              <a:rPr lang="en-GB" sz="1399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r>
              <a:rPr lang="en-GB" sz="599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[BMJ]</a:t>
            </a:r>
            <a:r>
              <a:rPr lang="en-GB" sz="999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</a:p>
        </p:txBody>
      </p:sp>
      <p:pic>
        <p:nvPicPr>
          <p:cNvPr id="23555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3224" y="2769059"/>
            <a:ext cx="497987" cy="201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6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8913" y="2494691"/>
            <a:ext cx="279126" cy="2656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7" name="Picture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3224" y="2491518"/>
            <a:ext cx="203794" cy="2696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 Box 2"/>
          <p:cNvSpPr txBox="1">
            <a:spLocks noChangeArrowheads="1"/>
          </p:cNvSpPr>
          <p:nvPr/>
        </p:nvSpPr>
        <p:spPr bwMode="auto">
          <a:xfrm>
            <a:off x="3220" y="0"/>
            <a:ext cx="5754599" cy="4369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44956" tIns="48912" rIns="44956" bIns="22478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  <a:tab pos="10858500" algn="l"/>
              </a:tabLst>
              <a:defRPr sz="1600">
                <a:solidFill>
                  <a:srgbClr val="000000"/>
                </a:solidFill>
                <a:latin typeface="Helvetica Neue" charset="0"/>
                <a:ea typeface="ＭＳ Ｐゴシック" charset="0"/>
                <a:cs typeface="Arial Unicode MS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  <a:tab pos="10858500" algn="l"/>
              </a:tabLst>
              <a:defRPr sz="1600">
                <a:solidFill>
                  <a:srgbClr val="000000"/>
                </a:solidFill>
                <a:latin typeface="Helvetica Neue" charset="0"/>
                <a:ea typeface="ＭＳ Ｐゴシック" charset="0"/>
                <a:cs typeface="Arial Unicode MS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  <a:tab pos="10858500" algn="l"/>
              </a:tabLst>
              <a:defRPr sz="1600">
                <a:solidFill>
                  <a:srgbClr val="000000"/>
                </a:solidFill>
                <a:latin typeface="Helvetica Neue" charset="0"/>
                <a:ea typeface="ＭＳ Ｐゴシック" charset="0"/>
                <a:cs typeface="Arial Unicode MS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  <a:tab pos="10858500" algn="l"/>
              </a:tabLst>
              <a:defRPr sz="1600">
                <a:solidFill>
                  <a:srgbClr val="000000"/>
                </a:solidFill>
                <a:latin typeface="Helvetica Neue" charset="0"/>
                <a:ea typeface="ＭＳ Ｐゴシック" charset="0"/>
                <a:cs typeface="Arial Unicode MS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  <a:tab pos="10858500" algn="l"/>
              </a:tabLst>
              <a:defRPr sz="1600">
                <a:solidFill>
                  <a:srgbClr val="000000"/>
                </a:solidFill>
                <a:latin typeface="Helvetica Neue" charset="0"/>
                <a:ea typeface="ＭＳ Ｐゴシック" charset="0"/>
                <a:cs typeface="Arial Unicode MS" charset="0"/>
              </a:defRPr>
            </a:lvl5pPr>
            <a:lvl6pPr marL="2514600" indent="-228600" defTabSz="449263" fontAlgn="base" hangingPunct="0">
              <a:lnSpc>
                <a:spcPct val="9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  <a:tab pos="10858500" algn="l"/>
              </a:tabLst>
              <a:defRPr sz="1600">
                <a:solidFill>
                  <a:srgbClr val="000000"/>
                </a:solidFill>
                <a:latin typeface="Helvetica Neue" charset="0"/>
                <a:ea typeface="ＭＳ Ｐゴシック" charset="0"/>
                <a:cs typeface="Arial Unicode MS" charset="0"/>
              </a:defRPr>
            </a:lvl6pPr>
            <a:lvl7pPr marL="2971800" indent="-228600" defTabSz="449263" fontAlgn="base" hangingPunct="0">
              <a:lnSpc>
                <a:spcPct val="9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  <a:tab pos="10858500" algn="l"/>
              </a:tabLst>
              <a:defRPr sz="1600">
                <a:solidFill>
                  <a:srgbClr val="000000"/>
                </a:solidFill>
                <a:latin typeface="Helvetica Neue" charset="0"/>
                <a:ea typeface="ＭＳ Ｐゴシック" charset="0"/>
                <a:cs typeface="Arial Unicode MS" charset="0"/>
              </a:defRPr>
            </a:lvl7pPr>
            <a:lvl8pPr marL="3429000" indent="-228600" defTabSz="449263" fontAlgn="base" hangingPunct="0">
              <a:lnSpc>
                <a:spcPct val="9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  <a:tab pos="10858500" algn="l"/>
              </a:tabLst>
              <a:defRPr sz="1600">
                <a:solidFill>
                  <a:srgbClr val="000000"/>
                </a:solidFill>
                <a:latin typeface="Helvetica Neue" charset="0"/>
                <a:ea typeface="ＭＳ Ｐゴシック" charset="0"/>
                <a:cs typeface="Arial Unicode MS" charset="0"/>
              </a:defRPr>
            </a:lvl8pPr>
            <a:lvl9pPr marL="3886200" indent="-228600" defTabSz="449263" fontAlgn="base" hangingPunct="0">
              <a:lnSpc>
                <a:spcPct val="9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  <a:tab pos="10858500" algn="l"/>
              </a:tabLst>
              <a:defRPr sz="1600">
                <a:solidFill>
                  <a:srgbClr val="000000"/>
                </a:solidFill>
                <a:latin typeface="Helvetica Neue" charset="0"/>
                <a:ea typeface="ＭＳ Ｐゴシック" charset="0"/>
                <a:cs typeface="Arial Unicode MS" charset="0"/>
              </a:defRPr>
            </a:lvl9pPr>
          </a:lstStyle>
          <a:p>
            <a:pPr algn="ctr" defTabSz="224385">
              <a:defRPr/>
            </a:pPr>
            <a:endParaRPr lang="en-GB" sz="1898" b="1" spc="-50" dirty="0">
              <a:solidFill>
                <a:schemeClr val="bg1"/>
              </a:solidFill>
              <a:effectLst>
                <a:outerShdw blurRad="60007" dist="200025" dir="15000000" sy="30000" kx="-1800000" algn="bl" rotWithShape="0">
                  <a:prstClr val="black">
                    <a:alpha val="20000"/>
                  </a:prstClr>
                </a:outerShdw>
              </a:effectLst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-32947" y="43620"/>
            <a:ext cx="5790766" cy="36901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defTabSz="224385">
              <a:defRPr/>
            </a:pPr>
            <a:r>
              <a:rPr lang="en-GB" sz="1798" dirty="0">
                <a:ln w="18415" cmpd="sng">
                  <a:noFill/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elvetica Neue" charset="0"/>
                <a:ea typeface="Helvetica Neue" charset="0"/>
                <a:cs typeface="Helvetica Neue" charset="0"/>
              </a:rPr>
              <a:t>£200m potential saving identified in 6 weeks</a:t>
            </a:r>
          </a:p>
        </p:txBody>
      </p:sp>
      <p:sp>
        <p:nvSpPr>
          <p:cNvPr id="23560" name="Rectangle 9"/>
          <p:cNvSpPr>
            <a:spLocks noChangeArrowheads="1"/>
          </p:cNvSpPr>
          <p:nvPr/>
        </p:nvSpPr>
        <p:spPr bwMode="auto">
          <a:xfrm>
            <a:off x="2352797" y="2985541"/>
            <a:ext cx="829073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500"/>
              <a:t>http://theodi.org/stories</a:t>
            </a:r>
          </a:p>
        </p:txBody>
      </p:sp>
    </p:spTree>
    <p:extLst>
      <p:ext uri="{BB962C8B-B14F-4D97-AF65-F5344CB8AC3E}">
        <p14:creationId xmlns:p14="http://schemas.microsoft.com/office/powerpoint/2010/main" val="1600206898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87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3220" y="-218861"/>
            <a:ext cx="5754599" cy="4377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44956" tIns="48912" rIns="44956" bIns="22478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  <a:tab pos="10858500" algn="l"/>
              </a:tabLst>
              <a:defRPr sz="1600">
                <a:solidFill>
                  <a:srgbClr val="000000"/>
                </a:solidFill>
                <a:latin typeface="Helvetica Neue" charset="0"/>
                <a:ea typeface="ＭＳ Ｐゴシック" charset="0"/>
                <a:cs typeface="Arial Unicode MS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  <a:tab pos="10858500" algn="l"/>
              </a:tabLst>
              <a:defRPr sz="1600">
                <a:solidFill>
                  <a:srgbClr val="000000"/>
                </a:solidFill>
                <a:latin typeface="Helvetica Neue" charset="0"/>
                <a:ea typeface="ＭＳ Ｐゴシック" charset="0"/>
                <a:cs typeface="Arial Unicode MS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  <a:tab pos="10858500" algn="l"/>
              </a:tabLst>
              <a:defRPr sz="1600">
                <a:solidFill>
                  <a:srgbClr val="000000"/>
                </a:solidFill>
                <a:latin typeface="Helvetica Neue" charset="0"/>
                <a:ea typeface="ＭＳ Ｐゴシック" charset="0"/>
                <a:cs typeface="Arial Unicode MS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  <a:tab pos="10858500" algn="l"/>
              </a:tabLst>
              <a:defRPr sz="1600">
                <a:solidFill>
                  <a:srgbClr val="000000"/>
                </a:solidFill>
                <a:latin typeface="Helvetica Neue" charset="0"/>
                <a:ea typeface="ＭＳ Ｐゴシック" charset="0"/>
                <a:cs typeface="Arial Unicode MS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  <a:tab pos="10858500" algn="l"/>
              </a:tabLst>
              <a:defRPr sz="1600">
                <a:solidFill>
                  <a:srgbClr val="000000"/>
                </a:solidFill>
                <a:latin typeface="Helvetica Neue" charset="0"/>
                <a:ea typeface="ＭＳ Ｐゴシック" charset="0"/>
                <a:cs typeface="Arial Unicode MS" charset="0"/>
              </a:defRPr>
            </a:lvl5pPr>
            <a:lvl6pPr marL="2514600" indent="-228600" defTabSz="449263" fontAlgn="base" hangingPunct="0">
              <a:lnSpc>
                <a:spcPct val="9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  <a:tab pos="10858500" algn="l"/>
              </a:tabLst>
              <a:defRPr sz="1600">
                <a:solidFill>
                  <a:srgbClr val="000000"/>
                </a:solidFill>
                <a:latin typeface="Helvetica Neue" charset="0"/>
                <a:ea typeface="ＭＳ Ｐゴシック" charset="0"/>
                <a:cs typeface="Arial Unicode MS" charset="0"/>
              </a:defRPr>
            </a:lvl6pPr>
            <a:lvl7pPr marL="2971800" indent="-228600" defTabSz="449263" fontAlgn="base" hangingPunct="0">
              <a:lnSpc>
                <a:spcPct val="9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  <a:tab pos="10858500" algn="l"/>
              </a:tabLst>
              <a:defRPr sz="1600">
                <a:solidFill>
                  <a:srgbClr val="000000"/>
                </a:solidFill>
                <a:latin typeface="Helvetica Neue" charset="0"/>
                <a:ea typeface="ＭＳ Ｐゴシック" charset="0"/>
                <a:cs typeface="Arial Unicode MS" charset="0"/>
              </a:defRPr>
            </a:lvl7pPr>
            <a:lvl8pPr marL="3429000" indent="-228600" defTabSz="449263" fontAlgn="base" hangingPunct="0">
              <a:lnSpc>
                <a:spcPct val="9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  <a:tab pos="10858500" algn="l"/>
              </a:tabLst>
              <a:defRPr sz="1600">
                <a:solidFill>
                  <a:srgbClr val="000000"/>
                </a:solidFill>
                <a:latin typeface="Helvetica Neue" charset="0"/>
                <a:ea typeface="ＭＳ Ｐゴシック" charset="0"/>
                <a:cs typeface="Arial Unicode MS" charset="0"/>
              </a:defRPr>
            </a:lvl8pPr>
            <a:lvl9pPr marL="3886200" indent="-228600" defTabSz="449263" fontAlgn="base" hangingPunct="0">
              <a:lnSpc>
                <a:spcPct val="9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  <a:tab pos="10858500" algn="l"/>
              </a:tabLst>
              <a:defRPr sz="1600">
                <a:solidFill>
                  <a:srgbClr val="000000"/>
                </a:solidFill>
                <a:latin typeface="Helvetica Neue" charset="0"/>
                <a:ea typeface="ＭＳ Ｐゴシック" charset="0"/>
                <a:cs typeface="Arial Unicode MS" charset="0"/>
              </a:defRPr>
            </a:lvl9pPr>
          </a:lstStyle>
          <a:p>
            <a:pPr algn="ctr" defTabSz="224385">
              <a:defRPr/>
            </a:pPr>
            <a:endParaRPr lang="en-GB" sz="1598" b="1" spc="-50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60007" dist="200025" dir="15000000" sy="30000" kx="-1800000" algn="bl" rotWithShape="0">
                  <a:prstClr val="black">
                    <a:alpha val="20000"/>
                  </a:prstClr>
                </a:outerShdw>
              </a:effectLst>
            </a:endParaRPr>
          </a:p>
        </p:txBody>
      </p:sp>
      <p:sp>
        <p:nvSpPr>
          <p:cNvPr id="7" name="Text Box 2"/>
          <p:cNvSpPr txBox="1">
            <a:spLocks noChangeArrowheads="1"/>
          </p:cNvSpPr>
          <p:nvPr/>
        </p:nvSpPr>
        <p:spPr bwMode="auto">
          <a:xfrm>
            <a:off x="3671509" y="436928"/>
            <a:ext cx="2025251" cy="25850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44956" tIns="26254" rIns="44956" bIns="22478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 sz="1600">
                <a:solidFill>
                  <a:srgbClr val="000000"/>
                </a:solidFill>
                <a:latin typeface="Helvetica Neue" charset="0"/>
                <a:ea typeface="ＭＳ Ｐゴシック" charset="0"/>
                <a:cs typeface="Arial Unicode MS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 sz="1600">
                <a:solidFill>
                  <a:srgbClr val="000000"/>
                </a:solidFill>
                <a:latin typeface="Helvetica Neue" charset="0"/>
                <a:ea typeface="ＭＳ Ｐゴシック" charset="0"/>
                <a:cs typeface="Arial Unicode MS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 sz="1600">
                <a:solidFill>
                  <a:srgbClr val="000000"/>
                </a:solidFill>
                <a:latin typeface="Helvetica Neue" charset="0"/>
                <a:ea typeface="ＭＳ Ｐゴシック" charset="0"/>
                <a:cs typeface="Arial Unicode MS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 sz="1600">
                <a:solidFill>
                  <a:srgbClr val="000000"/>
                </a:solidFill>
                <a:latin typeface="Helvetica Neue" charset="0"/>
                <a:ea typeface="ＭＳ Ｐゴシック" charset="0"/>
                <a:cs typeface="Arial Unicode MS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 sz="1600">
                <a:solidFill>
                  <a:srgbClr val="000000"/>
                </a:solidFill>
                <a:latin typeface="Helvetica Neue" charset="0"/>
                <a:ea typeface="ＭＳ Ｐゴシック" charset="0"/>
                <a:cs typeface="Arial Unicode MS" charset="0"/>
              </a:defRPr>
            </a:lvl5pPr>
            <a:lvl6pPr marL="2514600" indent="-228600" defTabSz="449263" fontAlgn="base" hangingPunct="0">
              <a:lnSpc>
                <a:spcPct val="9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600">
                <a:solidFill>
                  <a:srgbClr val="000000"/>
                </a:solidFill>
                <a:latin typeface="Helvetica Neue" charset="0"/>
                <a:ea typeface="ＭＳ Ｐゴシック" charset="0"/>
                <a:cs typeface="Arial Unicode MS" charset="0"/>
              </a:defRPr>
            </a:lvl6pPr>
            <a:lvl7pPr marL="2971800" indent="-228600" defTabSz="449263" fontAlgn="base" hangingPunct="0">
              <a:lnSpc>
                <a:spcPct val="9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600">
                <a:solidFill>
                  <a:srgbClr val="000000"/>
                </a:solidFill>
                <a:latin typeface="Helvetica Neue" charset="0"/>
                <a:ea typeface="ＭＳ Ｐゴシック" charset="0"/>
                <a:cs typeface="Arial Unicode MS" charset="0"/>
              </a:defRPr>
            </a:lvl7pPr>
            <a:lvl8pPr marL="3429000" indent="-228600" defTabSz="449263" fontAlgn="base" hangingPunct="0">
              <a:lnSpc>
                <a:spcPct val="9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600">
                <a:solidFill>
                  <a:srgbClr val="000000"/>
                </a:solidFill>
                <a:latin typeface="Helvetica Neue" charset="0"/>
                <a:ea typeface="ＭＳ Ｐゴシック" charset="0"/>
                <a:cs typeface="Arial Unicode MS" charset="0"/>
              </a:defRPr>
            </a:lvl8pPr>
            <a:lvl9pPr marL="3886200" indent="-228600" defTabSz="449263" fontAlgn="base" hangingPunct="0">
              <a:lnSpc>
                <a:spcPct val="9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600">
                <a:solidFill>
                  <a:srgbClr val="000000"/>
                </a:solidFill>
                <a:latin typeface="Helvetica Neue" charset="0"/>
                <a:ea typeface="ＭＳ Ｐゴシック" charset="0"/>
                <a:cs typeface="Arial Unicode MS" charset="0"/>
              </a:defRPr>
            </a:lvl9pPr>
          </a:lstStyle>
          <a:p>
            <a:pPr defTabSz="224385">
              <a:defRPr/>
            </a:pPr>
            <a:r>
              <a:rPr lang="en-US" sz="999" b="1" dirty="0"/>
              <a:t>Convened domain experts</a:t>
            </a:r>
            <a:endParaRPr lang="en-US" sz="999" dirty="0"/>
          </a:p>
          <a:p>
            <a:pPr defTabSz="224385">
              <a:defRPr/>
            </a:pPr>
            <a:r>
              <a:rPr lang="en-US" sz="999" dirty="0">
                <a:solidFill>
                  <a:srgbClr val="FFFFFF"/>
                </a:solidFill>
              </a:rPr>
              <a:t>+ Fire service</a:t>
            </a:r>
          </a:p>
          <a:p>
            <a:pPr defTabSz="224385">
              <a:defRPr/>
            </a:pPr>
            <a:r>
              <a:rPr lang="en-US" sz="999" dirty="0">
                <a:solidFill>
                  <a:srgbClr val="FFFFFF"/>
                </a:solidFill>
              </a:rPr>
              <a:t>+ Smart-steps intelligence </a:t>
            </a:r>
            <a:r>
              <a:rPr lang="en-US" sz="599" dirty="0">
                <a:solidFill>
                  <a:srgbClr val="FFFFFF"/>
                </a:solidFill>
              </a:rPr>
              <a:t>(</a:t>
            </a:r>
            <a:r>
              <a:rPr lang="en-US" sz="599" dirty="0" err="1">
                <a:solidFill>
                  <a:srgbClr val="FFFFFF"/>
                </a:solidFill>
              </a:rPr>
              <a:t>Telefonica</a:t>
            </a:r>
            <a:r>
              <a:rPr lang="en-US" sz="599" dirty="0">
                <a:solidFill>
                  <a:srgbClr val="FFFFFF"/>
                </a:solidFill>
              </a:rPr>
              <a:t>)</a:t>
            </a:r>
          </a:p>
          <a:p>
            <a:pPr defTabSz="224385">
              <a:defRPr/>
            </a:pPr>
            <a:r>
              <a:rPr lang="en-US" sz="999" dirty="0">
                <a:solidFill>
                  <a:srgbClr val="FFFFFF"/>
                </a:solidFill>
              </a:rPr>
              <a:t>+ Data analytics (ODI)</a:t>
            </a:r>
          </a:p>
          <a:p>
            <a:pPr defTabSz="224385">
              <a:defRPr/>
            </a:pPr>
            <a:endParaRPr lang="en-US" sz="999" dirty="0"/>
          </a:p>
          <a:p>
            <a:pPr defTabSz="224385">
              <a:defRPr/>
            </a:pPr>
            <a:r>
              <a:rPr lang="en-US" sz="999" b="1" dirty="0"/>
              <a:t>Real-time big data processing </a:t>
            </a:r>
          </a:p>
          <a:p>
            <a:pPr defTabSz="224385">
              <a:defRPr/>
            </a:pPr>
            <a:r>
              <a:rPr lang="en-US" sz="999" dirty="0">
                <a:solidFill>
                  <a:srgbClr val="FFFFFF"/>
                </a:solidFill>
              </a:rPr>
              <a:t>+ 509,000 incidents over (4y+)</a:t>
            </a:r>
          </a:p>
          <a:p>
            <a:pPr defTabSz="224385">
              <a:defRPr/>
            </a:pPr>
            <a:r>
              <a:rPr lang="en-US" sz="999" dirty="0">
                <a:solidFill>
                  <a:srgbClr val="FFFFFF"/>
                </a:solidFill>
              </a:rPr>
              <a:t>+ 120,000 network stations</a:t>
            </a:r>
          </a:p>
          <a:p>
            <a:pPr defTabSz="224385">
              <a:defRPr/>
            </a:pPr>
            <a:r>
              <a:rPr lang="en-US" sz="999" dirty="0">
                <a:solidFill>
                  <a:srgbClr val="FFFFFF"/>
                </a:solidFill>
              </a:rPr>
              <a:t>+ 600,000,000 location records</a:t>
            </a:r>
          </a:p>
          <a:p>
            <a:pPr defTabSz="224385">
              <a:defRPr/>
            </a:pPr>
            <a:endParaRPr lang="en-US" sz="999" dirty="0"/>
          </a:p>
          <a:p>
            <a:pPr defTabSz="224385">
              <a:defRPr/>
            </a:pPr>
            <a:r>
              <a:rPr lang="en-US" sz="999" b="1" dirty="0"/>
              <a:t>1 expert analysis tool</a:t>
            </a:r>
          </a:p>
          <a:p>
            <a:pPr defTabSz="224385">
              <a:defRPr/>
            </a:pPr>
            <a:r>
              <a:rPr lang="en-US" sz="999" dirty="0">
                <a:solidFill>
                  <a:srgbClr val="FFFFFF"/>
                </a:solidFill>
              </a:rPr>
              <a:t>+ Making cities smarter</a:t>
            </a:r>
          </a:p>
          <a:p>
            <a:pPr defTabSz="224385">
              <a:defRPr/>
            </a:pPr>
            <a:r>
              <a:rPr lang="en-US" sz="999" dirty="0">
                <a:solidFill>
                  <a:srgbClr val="FFFFFF"/>
                </a:solidFill>
              </a:rPr>
              <a:t>+ View impact on people, the</a:t>
            </a:r>
          </a:p>
          <a:p>
            <a:pPr defTabSz="224385">
              <a:defRPr/>
            </a:pPr>
            <a:r>
              <a:rPr lang="en-US" sz="999" dirty="0">
                <a:solidFill>
                  <a:srgbClr val="FFFFFF"/>
                </a:solidFill>
              </a:rPr>
              <a:t>   borough, and whole city</a:t>
            </a:r>
          </a:p>
        </p:txBody>
      </p:sp>
      <p:sp>
        <p:nvSpPr>
          <p:cNvPr id="8" name="Rectangle 7"/>
          <p:cNvSpPr/>
          <p:nvPr/>
        </p:nvSpPr>
        <p:spPr>
          <a:xfrm>
            <a:off x="-32947" y="43620"/>
            <a:ext cx="5790766" cy="36901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defTabSz="224385">
              <a:defRPr/>
            </a:pPr>
            <a:r>
              <a:rPr lang="en-GB" sz="1798" dirty="0">
                <a:ln w="18415" cmpd="sng">
                  <a:noFill/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elvetica Neue" charset="0"/>
                <a:ea typeface="Helvetica Neue" charset="0"/>
                <a:cs typeface="Helvetica Neue" charset="0"/>
              </a:rPr>
              <a:t>Tools that aid policy makers and are open to the public</a:t>
            </a:r>
          </a:p>
        </p:txBody>
      </p:sp>
      <p:pic>
        <p:nvPicPr>
          <p:cNvPr id="31748" name="Picture 2" descr="fire station closures screensho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20" y="491643"/>
            <a:ext cx="3585820" cy="213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49" name="Rectangle 8"/>
          <p:cNvSpPr>
            <a:spLocks noChangeArrowheads="1"/>
          </p:cNvSpPr>
          <p:nvPr/>
        </p:nvSpPr>
        <p:spPr bwMode="auto">
          <a:xfrm>
            <a:off x="2340902" y="2639011"/>
            <a:ext cx="829073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500"/>
              <a:t>http://theodi.org/stories</a:t>
            </a:r>
          </a:p>
        </p:txBody>
      </p:sp>
    </p:spTree>
    <p:extLst>
      <p:ext uri="{BB962C8B-B14F-4D97-AF65-F5344CB8AC3E}">
        <p14:creationId xmlns:p14="http://schemas.microsoft.com/office/powerpoint/2010/main" val="505593010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3000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The Future?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1638" y="545803"/>
            <a:ext cx="4457762" cy="2506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919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9419" y="139307"/>
            <a:ext cx="2792256" cy="468313"/>
          </a:xfrm>
        </p:spPr>
        <p:txBody>
          <a:bodyPr/>
          <a:lstStyle/>
          <a:p>
            <a:r>
              <a:rPr lang="en-US" dirty="0" smtClean="0"/>
              <a:t>Exercise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46295" y="1779181"/>
            <a:ext cx="3702719" cy="418214"/>
          </a:xfrm>
        </p:spPr>
        <p:txBody>
          <a:bodyPr/>
          <a:lstStyle/>
          <a:p>
            <a:r>
              <a:rPr lang="en-US" dirty="0" smtClean="0"/>
              <a:t>What example has inspired you?</a:t>
            </a:r>
          </a:p>
          <a:p>
            <a:r>
              <a:rPr lang="en-US" sz="1200" dirty="0" smtClean="0"/>
              <a:t>1 sentence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10993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2787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ext Box 2"/>
          <p:cNvSpPr txBox="1">
            <a:spLocks noChangeArrowheads="1"/>
          </p:cNvSpPr>
          <p:nvPr/>
        </p:nvSpPr>
        <p:spPr bwMode="auto">
          <a:xfrm>
            <a:off x="3665165" y="395693"/>
            <a:ext cx="2014943" cy="26255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44956" tIns="26254" rIns="44956" bIns="22478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 sz="1600">
                <a:solidFill>
                  <a:srgbClr val="000000"/>
                </a:solidFill>
                <a:latin typeface="Helvetica Neue" charset="0"/>
                <a:ea typeface="ＭＳ Ｐゴシック" charset="0"/>
                <a:cs typeface="Arial Unicode MS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 sz="1600">
                <a:solidFill>
                  <a:srgbClr val="000000"/>
                </a:solidFill>
                <a:latin typeface="Helvetica Neue" charset="0"/>
                <a:ea typeface="ＭＳ Ｐゴシック" charset="0"/>
                <a:cs typeface="Arial Unicode MS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 sz="1600">
                <a:solidFill>
                  <a:srgbClr val="000000"/>
                </a:solidFill>
                <a:latin typeface="Helvetica Neue" charset="0"/>
                <a:ea typeface="ＭＳ Ｐゴシック" charset="0"/>
                <a:cs typeface="Arial Unicode MS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 sz="1600">
                <a:solidFill>
                  <a:srgbClr val="000000"/>
                </a:solidFill>
                <a:latin typeface="Helvetica Neue" charset="0"/>
                <a:ea typeface="ＭＳ Ｐゴシック" charset="0"/>
                <a:cs typeface="Arial Unicode MS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 sz="1600">
                <a:solidFill>
                  <a:srgbClr val="000000"/>
                </a:solidFill>
                <a:latin typeface="Helvetica Neue" charset="0"/>
                <a:ea typeface="ＭＳ Ｐゴシック" charset="0"/>
                <a:cs typeface="Arial Unicode MS" charset="0"/>
              </a:defRPr>
            </a:lvl5pPr>
            <a:lvl6pPr marL="2514600" indent="-228600" defTabSz="449263" fontAlgn="base" hangingPunct="0">
              <a:lnSpc>
                <a:spcPct val="9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600">
                <a:solidFill>
                  <a:srgbClr val="000000"/>
                </a:solidFill>
                <a:latin typeface="Helvetica Neue" charset="0"/>
                <a:ea typeface="ＭＳ Ｐゴシック" charset="0"/>
                <a:cs typeface="Arial Unicode MS" charset="0"/>
              </a:defRPr>
            </a:lvl6pPr>
            <a:lvl7pPr marL="2971800" indent="-228600" defTabSz="449263" fontAlgn="base" hangingPunct="0">
              <a:lnSpc>
                <a:spcPct val="9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600">
                <a:solidFill>
                  <a:srgbClr val="000000"/>
                </a:solidFill>
                <a:latin typeface="Helvetica Neue" charset="0"/>
                <a:ea typeface="ＭＳ Ｐゴシック" charset="0"/>
                <a:cs typeface="Arial Unicode MS" charset="0"/>
              </a:defRPr>
            </a:lvl7pPr>
            <a:lvl8pPr marL="3429000" indent="-228600" defTabSz="449263" fontAlgn="base" hangingPunct="0">
              <a:lnSpc>
                <a:spcPct val="9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600">
                <a:solidFill>
                  <a:srgbClr val="000000"/>
                </a:solidFill>
                <a:latin typeface="Helvetica Neue" charset="0"/>
                <a:ea typeface="ＭＳ Ｐゴシック" charset="0"/>
                <a:cs typeface="Arial Unicode MS" charset="0"/>
              </a:defRPr>
            </a:lvl8pPr>
            <a:lvl9pPr marL="3886200" indent="-228600" defTabSz="449263" fontAlgn="base" hangingPunct="0">
              <a:lnSpc>
                <a:spcPct val="9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600">
                <a:solidFill>
                  <a:srgbClr val="000000"/>
                </a:solidFill>
                <a:latin typeface="Helvetica Neue" charset="0"/>
                <a:ea typeface="ＭＳ Ｐゴシック" charset="0"/>
                <a:cs typeface="Arial Unicode MS" charset="0"/>
              </a:defRPr>
            </a:lvl9pPr>
          </a:lstStyle>
          <a:p>
            <a:pPr defTabSz="224385">
              <a:defRPr/>
            </a:pPr>
            <a:r>
              <a:rPr lang="en-US" sz="999" b="1" dirty="0"/>
              <a:t>Innovative open insight</a:t>
            </a:r>
          </a:p>
          <a:p>
            <a:pPr defTabSz="224385">
              <a:defRPr/>
            </a:pPr>
            <a:r>
              <a:rPr lang="en-US" sz="999" dirty="0">
                <a:solidFill>
                  <a:srgbClr val="FFFFFF"/>
                </a:solidFill>
              </a:rPr>
              <a:t>+ Mapped the biggest US banks</a:t>
            </a:r>
          </a:p>
          <a:p>
            <a:pPr defTabSz="224385">
              <a:defRPr/>
            </a:pPr>
            <a:r>
              <a:rPr lang="en-US" sz="999" dirty="0">
                <a:solidFill>
                  <a:srgbClr val="FFFFFF"/>
                </a:solidFill>
              </a:rPr>
              <a:t>+ Groundbreaking </a:t>
            </a:r>
            <a:r>
              <a:rPr lang="en-US" sz="999" dirty="0" err="1">
                <a:solidFill>
                  <a:srgbClr val="FFFFFF"/>
                </a:solidFill>
              </a:rPr>
              <a:t>visualisation</a:t>
            </a:r>
            <a:endParaRPr lang="en-US" sz="999" dirty="0">
              <a:solidFill>
                <a:srgbClr val="FFFFFF"/>
              </a:solidFill>
            </a:endParaRPr>
          </a:p>
          <a:p>
            <a:pPr defTabSz="224385">
              <a:defRPr/>
            </a:pPr>
            <a:r>
              <a:rPr lang="en-US" sz="999" dirty="0">
                <a:solidFill>
                  <a:srgbClr val="FFFFFF"/>
                </a:solidFill>
              </a:rPr>
              <a:t>+ Enables new financial analysis</a:t>
            </a:r>
          </a:p>
          <a:p>
            <a:pPr defTabSz="224385">
              <a:defRPr/>
            </a:pPr>
            <a:endParaRPr lang="en-US" sz="999" dirty="0"/>
          </a:p>
          <a:p>
            <a:pPr defTabSz="224385">
              <a:defRPr/>
            </a:pPr>
            <a:r>
              <a:rPr lang="en-US" sz="999" b="1" dirty="0"/>
              <a:t>Aggregated and cleaned data</a:t>
            </a:r>
          </a:p>
          <a:p>
            <a:pPr defTabSz="224385">
              <a:defRPr/>
            </a:pPr>
            <a:r>
              <a:rPr lang="en-US" sz="999" dirty="0">
                <a:solidFill>
                  <a:srgbClr val="FFFFFF"/>
                </a:solidFill>
              </a:rPr>
              <a:t>+ Extracted from huge PDFs</a:t>
            </a:r>
          </a:p>
          <a:p>
            <a:pPr defTabSz="224385">
              <a:defRPr/>
            </a:pPr>
            <a:r>
              <a:rPr lang="en-US" sz="999" dirty="0">
                <a:solidFill>
                  <a:srgbClr val="FFFFFF"/>
                </a:solidFill>
              </a:rPr>
              <a:t>+ Over 900 pages</a:t>
            </a:r>
          </a:p>
          <a:p>
            <a:pPr defTabSz="224385">
              <a:defRPr/>
            </a:pPr>
            <a:r>
              <a:rPr lang="en-US" sz="999" dirty="0">
                <a:solidFill>
                  <a:srgbClr val="FFFFFF"/>
                </a:solidFill>
              </a:rPr>
              <a:t>+ Combined with public data</a:t>
            </a:r>
          </a:p>
          <a:p>
            <a:pPr defTabSz="224385">
              <a:defRPr/>
            </a:pPr>
            <a:endParaRPr lang="en-US" sz="999" dirty="0"/>
          </a:p>
          <a:p>
            <a:pPr defTabSz="224385">
              <a:defRPr/>
            </a:pPr>
            <a:r>
              <a:rPr lang="en-US" sz="999" b="1" dirty="0"/>
              <a:t>Featured internationally</a:t>
            </a:r>
          </a:p>
          <a:p>
            <a:pPr defTabSz="224385">
              <a:defRPr/>
            </a:pPr>
            <a:r>
              <a:rPr lang="en-US" sz="999" dirty="0">
                <a:solidFill>
                  <a:srgbClr val="FFFFFF"/>
                </a:solidFill>
              </a:rPr>
              <a:t>+ Wired</a:t>
            </a:r>
          </a:p>
          <a:p>
            <a:pPr defTabSz="224385">
              <a:defRPr/>
            </a:pPr>
            <a:r>
              <a:rPr lang="en-US" sz="999" dirty="0">
                <a:solidFill>
                  <a:srgbClr val="FFFFFF"/>
                </a:solidFill>
              </a:rPr>
              <a:t>+ </a:t>
            </a:r>
            <a:r>
              <a:rPr lang="en-US" sz="999" dirty="0" err="1">
                <a:solidFill>
                  <a:srgbClr val="FFFFFF"/>
                </a:solidFill>
              </a:rPr>
              <a:t>GigaOm</a:t>
            </a:r>
            <a:endParaRPr lang="en-US" sz="999" dirty="0">
              <a:solidFill>
                <a:srgbClr val="FFFFFF"/>
              </a:solidFill>
            </a:endParaRPr>
          </a:p>
          <a:p>
            <a:pPr defTabSz="224385">
              <a:defRPr/>
            </a:pPr>
            <a:endParaRPr lang="en-US" sz="999" dirty="0"/>
          </a:p>
          <a:p>
            <a:pPr defTabSz="224385">
              <a:defRPr/>
            </a:pPr>
            <a:r>
              <a:rPr lang="en-US" sz="999" b="1" dirty="0"/>
              <a:t>Development opportunities </a:t>
            </a:r>
          </a:p>
          <a:p>
            <a:pPr defTabSz="224385">
              <a:defRPr/>
            </a:pPr>
            <a:r>
              <a:rPr lang="en-US" sz="999" dirty="0">
                <a:solidFill>
                  <a:srgbClr val="FFFFFF"/>
                </a:solidFill>
              </a:rPr>
              <a:t>+ Map network changes</a:t>
            </a:r>
          </a:p>
          <a:p>
            <a:pPr defTabSz="224385">
              <a:defRPr/>
            </a:pPr>
            <a:r>
              <a:rPr lang="en-US" sz="999" dirty="0">
                <a:solidFill>
                  <a:srgbClr val="FFFFFF"/>
                </a:solidFill>
              </a:rPr>
              <a:t>+ Find patterns and trends</a:t>
            </a:r>
            <a:endParaRPr lang="en-GB" sz="999" b="1" spc="-50" dirty="0"/>
          </a:p>
        </p:txBody>
      </p:sp>
      <p:sp>
        <p:nvSpPr>
          <p:cNvPr id="11" name="Text Box 2"/>
          <p:cNvSpPr txBox="1">
            <a:spLocks noChangeArrowheads="1"/>
          </p:cNvSpPr>
          <p:nvPr/>
        </p:nvSpPr>
        <p:spPr bwMode="auto">
          <a:xfrm>
            <a:off x="3220" y="0"/>
            <a:ext cx="5754599" cy="4369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44956" tIns="48912" rIns="44956" bIns="22478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  <a:tab pos="10858500" algn="l"/>
              </a:tabLst>
              <a:defRPr sz="1600">
                <a:solidFill>
                  <a:srgbClr val="000000"/>
                </a:solidFill>
                <a:latin typeface="Helvetica Neue" charset="0"/>
                <a:ea typeface="ＭＳ Ｐゴシック" charset="0"/>
                <a:cs typeface="Arial Unicode MS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  <a:tab pos="10858500" algn="l"/>
              </a:tabLst>
              <a:defRPr sz="1600">
                <a:solidFill>
                  <a:srgbClr val="000000"/>
                </a:solidFill>
                <a:latin typeface="Helvetica Neue" charset="0"/>
                <a:ea typeface="ＭＳ Ｐゴシック" charset="0"/>
                <a:cs typeface="Arial Unicode MS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  <a:tab pos="10858500" algn="l"/>
              </a:tabLst>
              <a:defRPr sz="1600">
                <a:solidFill>
                  <a:srgbClr val="000000"/>
                </a:solidFill>
                <a:latin typeface="Helvetica Neue" charset="0"/>
                <a:ea typeface="ＭＳ Ｐゴシック" charset="0"/>
                <a:cs typeface="Arial Unicode MS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  <a:tab pos="10858500" algn="l"/>
              </a:tabLst>
              <a:defRPr sz="1600">
                <a:solidFill>
                  <a:srgbClr val="000000"/>
                </a:solidFill>
                <a:latin typeface="Helvetica Neue" charset="0"/>
                <a:ea typeface="ＭＳ Ｐゴシック" charset="0"/>
                <a:cs typeface="Arial Unicode MS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  <a:tab pos="10858500" algn="l"/>
              </a:tabLst>
              <a:defRPr sz="1600">
                <a:solidFill>
                  <a:srgbClr val="000000"/>
                </a:solidFill>
                <a:latin typeface="Helvetica Neue" charset="0"/>
                <a:ea typeface="ＭＳ Ｐゴシック" charset="0"/>
                <a:cs typeface="Arial Unicode MS" charset="0"/>
              </a:defRPr>
            </a:lvl5pPr>
            <a:lvl6pPr marL="2514600" indent="-228600" defTabSz="449263" fontAlgn="base" hangingPunct="0">
              <a:lnSpc>
                <a:spcPct val="9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  <a:tab pos="10858500" algn="l"/>
              </a:tabLst>
              <a:defRPr sz="1600">
                <a:solidFill>
                  <a:srgbClr val="000000"/>
                </a:solidFill>
                <a:latin typeface="Helvetica Neue" charset="0"/>
                <a:ea typeface="ＭＳ Ｐゴシック" charset="0"/>
                <a:cs typeface="Arial Unicode MS" charset="0"/>
              </a:defRPr>
            </a:lvl6pPr>
            <a:lvl7pPr marL="2971800" indent="-228600" defTabSz="449263" fontAlgn="base" hangingPunct="0">
              <a:lnSpc>
                <a:spcPct val="9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  <a:tab pos="10858500" algn="l"/>
              </a:tabLst>
              <a:defRPr sz="1600">
                <a:solidFill>
                  <a:srgbClr val="000000"/>
                </a:solidFill>
                <a:latin typeface="Helvetica Neue" charset="0"/>
                <a:ea typeface="ＭＳ Ｐゴシック" charset="0"/>
                <a:cs typeface="Arial Unicode MS" charset="0"/>
              </a:defRPr>
            </a:lvl7pPr>
            <a:lvl8pPr marL="3429000" indent="-228600" defTabSz="449263" fontAlgn="base" hangingPunct="0">
              <a:lnSpc>
                <a:spcPct val="9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  <a:tab pos="10858500" algn="l"/>
              </a:tabLst>
              <a:defRPr sz="1600">
                <a:solidFill>
                  <a:srgbClr val="000000"/>
                </a:solidFill>
                <a:latin typeface="Helvetica Neue" charset="0"/>
                <a:ea typeface="ＭＳ Ｐゴシック" charset="0"/>
                <a:cs typeface="Arial Unicode MS" charset="0"/>
              </a:defRPr>
            </a:lvl8pPr>
            <a:lvl9pPr marL="3886200" indent="-228600" defTabSz="449263" fontAlgn="base" hangingPunct="0">
              <a:lnSpc>
                <a:spcPct val="9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  <a:tab pos="10858500" algn="l"/>
              </a:tabLst>
              <a:defRPr sz="1600">
                <a:solidFill>
                  <a:srgbClr val="000000"/>
                </a:solidFill>
                <a:latin typeface="Helvetica Neue" charset="0"/>
                <a:ea typeface="ＭＳ Ｐゴシック" charset="0"/>
                <a:cs typeface="Arial Unicode MS" charset="0"/>
              </a:defRPr>
            </a:lvl9pPr>
          </a:lstStyle>
          <a:p>
            <a:pPr algn="ctr" defTabSz="224385">
              <a:defRPr/>
            </a:pPr>
            <a:endParaRPr lang="en-GB" sz="1898" b="1" spc="-50" dirty="0">
              <a:solidFill>
                <a:schemeClr val="bg1"/>
              </a:solidFill>
              <a:effectLst>
                <a:outerShdw blurRad="60007" dist="200025" dir="15000000" sy="30000" kx="-1800000" algn="bl" rotWithShape="0">
                  <a:prstClr val="black">
                    <a:alpha val="20000"/>
                  </a:prstClr>
                </a:outerShdw>
              </a:effectLst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-32947" y="43620"/>
            <a:ext cx="5790766" cy="36901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defTabSz="224385">
              <a:defRPr/>
            </a:pPr>
            <a:r>
              <a:rPr lang="en-GB" sz="1798" dirty="0">
                <a:ln w="18415" cmpd="sng">
                  <a:noFill/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elvetica Neue" charset="0"/>
                <a:ea typeface="Helvetica Neue" charset="0"/>
                <a:cs typeface="Helvetica Neue" charset="0"/>
              </a:rPr>
              <a:t>Mapping the beneficial ownership of US banks</a:t>
            </a:r>
          </a:p>
        </p:txBody>
      </p:sp>
      <p:pic>
        <p:nvPicPr>
          <p:cNvPr id="25604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19" y="452788"/>
            <a:ext cx="3596922" cy="25327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5" name="Rectangle 6"/>
          <p:cNvSpPr>
            <a:spLocks noChangeArrowheads="1"/>
          </p:cNvSpPr>
          <p:nvPr/>
        </p:nvSpPr>
        <p:spPr bwMode="auto">
          <a:xfrm>
            <a:off x="2352797" y="2985541"/>
            <a:ext cx="829073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500"/>
              <a:t>http://theodi.org/stories</a:t>
            </a:r>
          </a:p>
        </p:txBody>
      </p:sp>
    </p:spTree>
    <p:extLst>
      <p:ext uri="{BB962C8B-B14F-4D97-AF65-F5344CB8AC3E}">
        <p14:creationId xmlns:p14="http://schemas.microsoft.com/office/powerpoint/2010/main" val="1124734562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2787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3220" y="-218861"/>
            <a:ext cx="5754599" cy="4377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44956" tIns="48912" rIns="44956" bIns="22478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  <a:tab pos="10858500" algn="l"/>
              </a:tabLst>
              <a:defRPr sz="1600">
                <a:solidFill>
                  <a:srgbClr val="000000"/>
                </a:solidFill>
                <a:latin typeface="Helvetica Neue" charset="0"/>
                <a:ea typeface="ＭＳ Ｐゴシック" charset="0"/>
                <a:cs typeface="Arial Unicode MS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  <a:tab pos="10858500" algn="l"/>
              </a:tabLst>
              <a:defRPr sz="1600">
                <a:solidFill>
                  <a:srgbClr val="000000"/>
                </a:solidFill>
                <a:latin typeface="Helvetica Neue" charset="0"/>
                <a:ea typeface="ＭＳ Ｐゴシック" charset="0"/>
                <a:cs typeface="Arial Unicode MS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  <a:tab pos="10858500" algn="l"/>
              </a:tabLst>
              <a:defRPr sz="1600">
                <a:solidFill>
                  <a:srgbClr val="000000"/>
                </a:solidFill>
                <a:latin typeface="Helvetica Neue" charset="0"/>
                <a:ea typeface="ＭＳ Ｐゴシック" charset="0"/>
                <a:cs typeface="Arial Unicode MS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  <a:tab pos="10858500" algn="l"/>
              </a:tabLst>
              <a:defRPr sz="1600">
                <a:solidFill>
                  <a:srgbClr val="000000"/>
                </a:solidFill>
                <a:latin typeface="Helvetica Neue" charset="0"/>
                <a:ea typeface="ＭＳ Ｐゴシック" charset="0"/>
                <a:cs typeface="Arial Unicode MS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  <a:tab pos="10858500" algn="l"/>
              </a:tabLst>
              <a:defRPr sz="1600">
                <a:solidFill>
                  <a:srgbClr val="000000"/>
                </a:solidFill>
                <a:latin typeface="Helvetica Neue" charset="0"/>
                <a:ea typeface="ＭＳ Ｐゴシック" charset="0"/>
                <a:cs typeface="Arial Unicode MS" charset="0"/>
              </a:defRPr>
            </a:lvl5pPr>
            <a:lvl6pPr marL="2514600" indent="-228600" defTabSz="449263" fontAlgn="base" hangingPunct="0">
              <a:lnSpc>
                <a:spcPct val="9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  <a:tab pos="10858500" algn="l"/>
              </a:tabLst>
              <a:defRPr sz="1600">
                <a:solidFill>
                  <a:srgbClr val="000000"/>
                </a:solidFill>
                <a:latin typeface="Helvetica Neue" charset="0"/>
                <a:ea typeface="ＭＳ Ｐゴシック" charset="0"/>
                <a:cs typeface="Arial Unicode MS" charset="0"/>
              </a:defRPr>
            </a:lvl6pPr>
            <a:lvl7pPr marL="2971800" indent="-228600" defTabSz="449263" fontAlgn="base" hangingPunct="0">
              <a:lnSpc>
                <a:spcPct val="9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  <a:tab pos="10858500" algn="l"/>
              </a:tabLst>
              <a:defRPr sz="1600">
                <a:solidFill>
                  <a:srgbClr val="000000"/>
                </a:solidFill>
                <a:latin typeface="Helvetica Neue" charset="0"/>
                <a:ea typeface="ＭＳ Ｐゴシック" charset="0"/>
                <a:cs typeface="Arial Unicode MS" charset="0"/>
              </a:defRPr>
            </a:lvl7pPr>
            <a:lvl8pPr marL="3429000" indent="-228600" defTabSz="449263" fontAlgn="base" hangingPunct="0">
              <a:lnSpc>
                <a:spcPct val="9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  <a:tab pos="10858500" algn="l"/>
              </a:tabLst>
              <a:defRPr sz="1600">
                <a:solidFill>
                  <a:srgbClr val="000000"/>
                </a:solidFill>
                <a:latin typeface="Helvetica Neue" charset="0"/>
                <a:ea typeface="ＭＳ Ｐゴシック" charset="0"/>
                <a:cs typeface="Arial Unicode MS" charset="0"/>
              </a:defRPr>
            </a:lvl8pPr>
            <a:lvl9pPr marL="3886200" indent="-228600" defTabSz="449263" fontAlgn="base" hangingPunct="0">
              <a:lnSpc>
                <a:spcPct val="9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  <a:tab pos="10858500" algn="l"/>
              </a:tabLst>
              <a:defRPr sz="1600">
                <a:solidFill>
                  <a:srgbClr val="000000"/>
                </a:solidFill>
                <a:latin typeface="Helvetica Neue" charset="0"/>
                <a:ea typeface="ＭＳ Ｐゴシック" charset="0"/>
                <a:cs typeface="Arial Unicode MS" charset="0"/>
              </a:defRPr>
            </a:lvl9pPr>
          </a:lstStyle>
          <a:p>
            <a:pPr algn="ctr" defTabSz="224385">
              <a:defRPr/>
            </a:pPr>
            <a:endParaRPr lang="en-GB" sz="1598" b="1" spc="-50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60007" dist="200025" dir="15000000" sy="30000" kx="-1800000" algn="bl" rotWithShape="0">
                  <a:prstClr val="black">
                    <a:alpha val="20000"/>
                  </a:prstClr>
                </a:outerShdw>
              </a:effectLst>
            </a:endParaRPr>
          </a:p>
        </p:txBody>
      </p:sp>
      <p:pic>
        <p:nvPicPr>
          <p:cNvPr id="27650" name="Picture 3" descr="Screen Shot 2013-07-19 at 12.47.53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804" t="1128" r="1479"/>
          <a:stretch>
            <a:fillRect/>
          </a:stretch>
        </p:blipFill>
        <p:spPr bwMode="auto">
          <a:xfrm>
            <a:off x="7977" y="440100"/>
            <a:ext cx="3592164" cy="25327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Box 2"/>
          <p:cNvSpPr txBox="1">
            <a:spLocks noChangeArrowheads="1"/>
          </p:cNvSpPr>
          <p:nvPr/>
        </p:nvSpPr>
        <p:spPr bwMode="auto">
          <a:xfrm>
            <a:off x="3635825" y="387764"/>
            <a:ext cx="1941989" cy="27357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44956" tIns="26254" rIns="44956" bIns="22478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 sz="1600">
                <a:solidFill>
                  <a:srgbClr val="000000"/>
                </a:solidFill>
                <a:latin typeface="Helvetica Neue" charset="0"/>
                <a:ea typeface="ＭＳ Ｐゴシック" charset="0"/>
                <a:cs typeface="Arial Unicode MS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 sz="1600">
                <a:solidFill>
                  <a:srgbClr val="000000"/>
                </a:solidFill>
                <a:latin typeface="Helvetica Neue" charset="0"/>
                <a:ea typeface="ＭＳ Ｐゴシック" charset="0"/>
                <a:cs typeface="Arial Unicode MS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 sz="1600">
                <a:solidFill>
                  <a:srgbClr val="000000"/>
                </a:solidFill>
                <a:latin typeface="Helvetica Neue" charset="0"/>
                <a:ea typeface="ＭＳ Ｐゴシック" charset="0"/>
                <a:cs typeface="Arial Unicode MS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 sz="1600">
                <a:solidFill>
                  <a:srgbClr val="000000"/>
                </a:solidFill>
                <a:latin typeface="Helvetica Neue" charset="0"/>
                <a:ea typeface="ＭＳ Ｐゴシック" charset="0"/>
                <a:cs typeface="Arial Unicode MS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 sz="1600">
                <a:solidFill>
                  <a:srgbClr val="000000"/>
                </a:solidFill>
                <a:latin typeface="Helvetica Neue" charset="0"/>
                <a:ea typeface="ＭＳ Ｐゴシック" charset="0"/>
                <a:cs typeface="Arial Unicode MS" charset="0"/>
              </a:defRPr>
            </a:lvl5pPr>
            <a:lvl6pPr marL="2514600" indent="-228600" defTabSz="449263" fontAlgn="base" hangingPunct="0">
              <a:lnSpc>
                <a:spcPct val="9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600">
                <a:solidFill>
                  <a:srgbClr val="000000"/>
                </a:solidFill>
                <a:latin typeface="Helvetica Neue" charset="0"/>
                <a:ea typeface="ＭＳ Ｐゴシック" charset="0"/>
                <a:cs typeface="Arial Unicode MS" charset="0"/>
              </a:defRPr>
            </a:lvl6pPr>
            <a:lvl7pPr marL="2971800" indent="-228600" defTabSz="449263" fontAlgn="base" hangingPunct="0">
              <a:lnSpc>
                <a:spcPct val="9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600">
                <a:solidFill>
                  <a:srgbClr val="000000"/>
                </a:solidFill>
                <a:latin typeface="Helvetica Neue" charset="0"/>
                <a:ea typeface="ＭＳ Ｐゴシック" charset="0"/>
                <a:cs typeface="Arial Unicode MS" charset="0"/>
              </a:defRPr>
            </a:lvl7pPr>
            <a:lvl8pPr marL="3429000" indent="-228600" defTabSz="449263" fontAlgn="base" hangingPunct="0">
              <a:lnSpc>
                <a:spcPct val="9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600">
                <a:solidFill>
                  <a:srgbClr val="000000"/>
                </a:solidFill>
                <a:latin typeface="Helvetica Neue" charset="0"/>
                <a:ea typeface="ＭＳ Ｐゴシック" charset="0"/>
                <a:cs typeface="Arial Unicode MS" charset="0"/>
              </a:defRPr>
            </a:lvl8pPr>
            <a:lvl9pPr marL="3886200" indent="-228600" defTabSz="449263" fontAlgn="base" hangingPunct="0">
              <a:lnSpc>
                <a:spcPct val="9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600">
                <a:solidFill>
                  <a:srgbClr val="000000"/>
                </a:solidFill>
                <a:latin typeface="Helvetica Neue" charset="0"/>
                <a:ea typeface="ＭＳ Ｐゴシック" charset="0"/>
                <a:cs typeface="Arial Unicode MS" charset="0"/>
              </a:defRPr>
            </a:lvl9pPr>
          </a:lstStyle>
          <a:p>
            <a:pPr defTabSz="224385">
              <a:tabLst>
                <a:tab pos="180794" algn="l"/>
                <a:tab pos="723176" algn="l"/>
                <a:tab pos="1084764" algn="l"/>
                <a:tab pos="1446352" algn="l"/>
              </a:tabLst>
              <a:defRPr/>
            </a:pPr>
            <a:r>
              <a:rPr lang="en-GB" sz="999" b="1" spc="-50" dirty="0"/>
              <a:t>Convened domain-experts </a:t>
            </a:r>
            <a:br>
              <a:rPr lang="en-GB" sz="999" b="1" spc="-50" dirty="0"/>
            </a:br>
            <a:r>
              <a:rPr lang="en-GB" sz="999" spc="-50" dirty="0"/>
              <a:t>	</a:t>
            </a:r>
            <a:r>
              <a:rPr lang="en-GB" sz="999" spc="-50" dirty="0">
                <a:solidFill>
                  <a:srgbClr val="FFFFFF"/>
                </a:solidFill>
              </a:rPr>
              <a:t>+ P2P lenders</a:t>
            </a:r>
            <a:br>
              <a:rPr lang="en-GB" sz="999" spc="-50" dirty="0">
                <a:solidFill>
                  <a:srgbClr val="FFFFFF"/>
                </a:solidFill>
              </a:rPr>
            </a:br>
            <a:r>
              <a:rPr lang="en-GB" sz="999" spc="-50" dirty="0">
                <a:solidFill>
                  <a:srgbClr val="FFFFFF"/>
                </a:solidFill>
              </a:rPr>
              <a:t>	+ Banking professionals</a:t>
            </a:r>
          </a:p>
          <a:p>
            <a:pPr defTabSz="224385">
              <a:tabLst>
                <a:tab pos="180794" algn="l"/>
                <a:tab pos="723176" algn="l"/>
                <a:tab pos="1084764" algn="l"/>
                <a:tab pos="1446352" algn="l"/>
              </a:tabLst>
              <a:defRPr/>
            </a:pPr>
            <a:r>
              <a:rPr lang="en-GB" sz="999" spc="-50" dirty="0">
                <a:solidFill>
                  <a:srgbClr val="FFFFFF"/>
                </a:solidFill>
              </a:rPr>
              <a:t>	+ Data analytics (ODI)</a:t>
            </a:r>
            <a:br>
              <a:rPr lang="en-GB" sz="999" spc="-50" dirty="0">
                <a:solidFill>
                  <a:srgbClr val="FFFFFF"/>
                </a:solidFill>
              </a:rPr>
            </a:br>
            <a:r>
              <a:rPr lang="en-GB" sz="999" spc="-50" dirty="0">
                <a:solidFill>
                  <a:srgbClr val="FFFFFF"/>
                </a:solidFill>
              </a:rPr>
              <a:t>	+ Communications (ODI)</a:t>
            </a:r>
          </a:p>
          <a:p>
            <a:pPr defTabSz="224385">
              <a:tabLst>
                <a:tab pos="180794" algn="l"/>
                <a:tab pos="723176" algn="l"/>
                <a:tab pos="1084764" algn="l"/>
                <a:tab pos="1446352" algn="l"/>
              </a:tabLst>
              <a:defRPr/>
            </a:pPr>
            <a:endParaRPr lang="en-GB" sz="999" spc="-50" dirty="0"/>
          </a:p>
          <a:p>
            <a:pPr defTabSz="224385">
              <a:tabLst>
                <a:tab pos="180794" algn="l"/>
                <a:tab pos="723176" algn="l"/>
                <a:tab pos="1084764" algn="l"/>
                <a:tab pos="1446352" algn="l"/>
              </a:tabLst>
              <a:defRPr/>
            </a:pPr>
            <a:r>
              <a:rPr lang="en-GB" sz="999" b="1" spc="-50" dirty="0"/>
              <a:t>Analysed 14m records</a:t>
            </a:r>
            <a:br>
              <a:rPr lang="en-GB" sz="999" b="1" spc="-50" dirty="0"/>
            </a:br>
            <a:r>
              <a:rPr lang="en-GB" sz="999" spc="-50" dirty="0"/>
              <a:t>	</a:t>
            </a:r>
            <a:r>
              <a:rPr lang="en-GB" sz="999" spc="-50" dirty="0">
                <a:solidFill>
                  <a:srgbClr val="FFFFFF"/>
                </a:solidFill>
              </a:rPr>
              <a:t>+ All the data (i.e. not a model)</a:t>
            </a:r>
          </a:p>
          <a:p>
            <a:pPr defTabSz="224385">
              <a:tabLst>
                <a:tab pos="180794" algn="l"/>
                <a:tab pos="723176" algn="l"/>
                <a:tab pos="1084764" algn="l"/>
                <a:tab pos="1446352" algn="l"/>
              </a:tabLst>
              <a:defRPr/>
            </a:pPr>
            <a:r>
              <a:rPr lang="en-GB" sz="999" spc="-50" dirty="0">
                <a:solidFill>
                  <a:srgbClr val="FFFFFF"/>
                </a:solidFill>
              </a:rPr>
              <a:t>	+ </a:t>
            </a:r>
            <a:r>
              <a:rPr lang="en-GB" sz="999" spc="-50" dirty="0" err="1">
                <a:solidFill>
                  <a:srgbClr val="FFFFFF"/>
                </a:solidFill>
              </a:rPr>
              <a:t>Anonymised</a:t>
            </a:r>
            <a:r>
              <a:rPr lang="en-GB" sz="999" spc="-50" dirty="0">
                <a:solidFill>
                  <a:srgbClr val="FFFFFF"/>
                </a:solidFill>
              </a:rPr>
              <a:t> and analysed</a:t>
            </a:r>
          </a:p>
          <a:p>
            <a:pPr defTabSz="224385">
              <a:tabLst>
                <a:tab pos="180794" algn="l"/>
                <a:tab pos="723176" algn="l"/>
                <a:tab pos="1084764" algn="l"/>
                <a:tab pos="1446352" algn="l"/>
              </a:tabLst>
              <a:defRPr/>
            </a:pPr>
            <a:r>
              <a:rPr lang="en-GB" sz="999" spc="-50" dirty="0">
                <a:solidFill>
                  <a:srgbClr val="FFFFFF"/>
                </a:solidFill>
              </a:rPr>
              <a:t>	+ ODI analytics &amp; research</a:t>
            </a:r>
          </a:p>
          <a:p>
            <a:pPr defTabSz="224385">
              <a:tabLst>
                <a:tab pos="180794" algn="l"/>
                <a:tab pos="723176" algn="l"/>
                <a:tab pos="1084764" algn="l"/>
                <a:tab pos="1446352" algn="l"/>
              </a:tabLst>
              <a:defRPr/>
            </a:pPr>
            <a:r>
              <a:rPr lang="en-GB" sz="999" spc="-50" dirty="0">
                <a:solidFill>
                  <a:srgbClr val="FFFFFF"/>
                </a:solidFill>
              </a:rPr>
              <a:t>	</a:t>
            </a:r>
          </a:p>
          <a:p>
            <a:pPr defTabSz="224385">
              <a:tabLst>
                <a:tab pos="180794" algn="l"/>
                <a:tab pos="723176" algn="l"/>
                <a:tab pos="1084764" algn="l"/>
                <a:tab pos="1446352" algn="l"/>
              </a:tabLst>
              <a:defRPr/>
            </a:pPr>
            <a:r>
              <a:rPr lang="en-GB" sz="999" b="1" spc="-50" dirty="0"/>
              <a:t>National &amp; international reach</a:t>
            </a:r>
          </a:p>
          <a:p>
            <a:pPr defTabSz="224385">
              <a:tabLst>
                <a:tab pos="180794" algn="l"/>
                <a:tab pos="723176" algn="l"/>
                <a:tab pos="1084764" algn="l"/>
                <a:tab pos="1446352" algn="l"/>
              </a:tabLst>
              <a:defRPr/>
            </a:pPr>
            <a:r>
              <a:rPr lang="en-GB" sz="999" b="1" spc="-50" dirty="0">
                <a:solidFill>
                  <a:srgbClr val="FFFFFF"/>
                </a:solidFill>
              </a:rPr>
              <a:t>	</a:t>
            </a:r>
            <a:r>
              <a:rPr lang="en-GB" sz="999" spc="-50" dirty="0">
                <a:solidFill>
                  <a:srgbClr val="FFFFFF"/>
                </a:solidFill>
              </a:rPr>
              <a:t>+ Front-page Financial Times </a:t>
            </a:r>
          </a:p>
          <a:p>
            <a:pPr defTabSz="224385">
              <a:tabLst>
                <a:tab pos="180794" algn="l"/>
                <a:tab pos="723176" algn="l"/>
                <a:tab pos="1084764" algn="l"/>
                <a:tab pos="1446352" algn="l"/>
              </a:tabLst>
              <a:defRPr/>
            </a:pPr>
            <a:endParaRPr lang="en-GB" sz="999" spc="-50" dirty="0"/>
          </a:p>
          <a:p>
            <a:pPr defTabSz="224385">
              <a:tabLst>
                <a:tab pos="180794" algn="l"/>
                <a:tab pos="723176" algn="l"/>
                <a:tab pos="1084764" algn="l"/>
                <a:tab pos="1446352" algn="l"/>
              </a:tabLst>
              <a:defRPr/>
            </a:pPr>
            <a:r>
              <a:rPr lang="en-GB" sz="999" b="1" spc="-50" dirty="0"/>
              <a:t>Development opportunities</a:t>
            </a:r>
          </a:p>
          <a:p>
            <a:pPr defTabSz="224385">
              <a:tabLst>
                <a:tab pos="180794" algn="l"/>
                <a:tab pos="723176" algn="l"/>
                <a:tab pos="1084764" algn="l"/>
                <a:tab pos="1446352" algn="l"/>
              </a:tabLst>
              <a:defRPr/>
            </a:pPr>
            <a:r>
              <a:rPr lang="en-GB" sz="999" spc="-50" dirty="0"/>
              <a:t>	</a:t>
            </a:r>
            <a:r>
              <a:rPr lang="en-GB" sz="999" spc="-50" dirty="0">
                <a:solidFill>
                  <a:srgbClr val="FFFFFF"/>
                </a:solidFill>
              </a:rPr>
              <a:t>+ Data intensive &amp; policy-light</a:t>
            </a:r>
          </a:p>
          <a:p>
            <a:pPr defTabSz="224385">
              <a:tabLst>
                <a:tab pos="180794" algn="l"/>
                <a:tab pos="723176" algn="l"/>
                <a:tab pos="1084764" algn="l"/>
                <a:tab pos="1446352" algn="l"/>
              </a:tabLst>
              <a:defRPr/>
            </a:pPr>
            <a:r>
              <a:rPr lang="en-GB" sz="999" spc="-50" dirty="0">
                <a:solidFill>
                  <a:srgbClr val="FFFFFF"/>
                </a:solidFill>
              </a:rPr>
              <a:t>	+ Create real-time view</a:t>
            </a:r>
          </a:p>
          <a:p>
            <a:pPr defTabSz="224385">
              <a:tabLst>
                <a:tab pos="180794" algn="l"/>
                <a:tab pos="723176" algn="l"/>
                <a:tab pos="1084764" algn="l"/>
                <a:tab pos="1446352" algn="l"/>
              </a:tabLst>
              <a:defRPr/>
            </a:pPr>
            <a:r>
              <a:rPr lang="en-GB" sz="999" spc="-50" dirty="0">
                <a:solidFill>
                  <a:srgbClr val="FFFFFF"/>
                </a:solidFill>
              </a:rPr>
              <a:t>	+ Stimulate market</a:t>
            </a:r>
          </a:p>
        </p:txBody>
      </p:sp>
      <p:sp>
        <p:nvSpPr>
          <p:cNvPr id="8" name="Rectangle 7"/>
          <p:cNvSpPr/>
          <p:nvPr/>
        </p:nvSpPr>
        <p:spPr>
          <a:xfrm>
            <a:off x="-32947" y="43620"/>
            <a:ext cx="5790766" cy="36901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defTabSz="224385">
              <a:defRPr/>
            </a:pPr>
            <a:r>
              <a:rPr lang="en-GB" sz="1798" dirty="0">
                <a:ln w="18415" cmpd="sng">
                  <a:noFill/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elvetica Neue" charset="0"/>
                <a:ea typeface="Helvetica Neue" charset="0"/>
                <a:cs typeface="Helvetica Neue" charset="0"/>
              </a:rPr>
              <a:t>Mapping £378m of peer-to-peer lending</a:t>
            </a:r>
          </a:p>
        </p:txBody>
      </p:sp>
      <p:sp>
        <p:nvSpPr>
          <p:cNvPr id="27653" name="Rectangle 8"/>
          <p:cNvSpPr>
            <a:spLocks noChangeArrowheads="1"/>
          </p:cNvSpPr>
          <p:nvPr/>
        </p:nvSpPr>
        <p:spPr bwMode="auto">
          <a:xfrm>
            <a:off x="2352797" y="2985541"/>
            <a:ext cx="829073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500"/>
              <a:t>http://theodi.org/stories</a:t>
            </a:r>
          </a:p>
        </p:txBody>
      </p:sp>
    </p:spTree>
    <p:extLst>
      <p:ext uri="{BB962C8B-B14F-4D97-AF65-F5344CB8AC3E}">
        <p14:creationId xmlns:p14="http://schemas.microsoft.com/office/powerpoint/2010/main" val="482417719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2787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3220" y="-218861"/>
            <a:ext cx="5754599" cy="4377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44956" tIns="48912" rIns="44956" bIns="22478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  <a:tab pos="10858500" algn="l"/>
              </a:tabLst>
              <a:defRPr sz="1600">
                <a:solidFill>
                  <a:srgbClr val="000000"/>
                </a:solidFill>
                <a:latin typeface="Helvetica Neue" charset="0"/>
                <a:ea typeface="ＭＳ Ｐゴシック" charset="0"/>
                <a:cs typeface="Arial Unicode MS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  <a:tab pos="10858500" algn="l"/>
              </a:tabLst>
              <a:defRPr sz="1600">
                <a:solidFill>
                  <a:srgbClr val="000000"/>
                </a:solidFill>
                <a:latin typeface="Helvetica Neue" charset="0"/>
                <a:ea typeface="ＭＳ Ｐゴシック" charset="0"/>
                <a:cs typeface="Arial Unicode MS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  <a:tab pos="10858500" algn="l"/>
              </a:tabLst>
              <a:defRPr sz="1600">
                <a:solidFill>
                  <a:srgbClr val="000000"/>
                </a:solidFill>
                <a:latin typeface="Helvetica Neue" charset="0"/>
                <a:ea typeface="ＭＳ Ｐゴシック" charset="0"/>
                <a:cs typeface="Arial Unicode MS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  <a:tab pos="10858500" algn="l"/>
              </a:tabLst>
              <a:defRPr sz="1600">
                <a:solidFill>
                  <a:srgbClr val="000000"/>
                </a:solidFill>
                <a:latin typeface="Helvetica Neue" charset="0"/>
                <a:ea typeface="ＭＳ Ｐゴシック" charset="0"/>
                <a:cs typeface="Arial Unicode MS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  <a:tab pos="10858500" algn="l"/>
              </a:tabLst>
              <a:defRPr sz="1600">
                <a:solidFill>
                  <a:srgbClr val="000000"/>
                </a:solidFill>
                <a:latin typeface="Helvetica Neue" charset="0"/>
                <a:ea typeface="ＭＳ Ｐゴシック" charset="0"/>
                <a:cs typeface="Arial Unicode MS" charset="0"/>
              </a:defRPr>
            </a:lvl5pPr>
            <a:lvl6pPr marL="2514600" indent="-228600" defTabSz="449263" fontAlgn="base" hangingPunct="0">
              <a:lnSpc>
                <a:spcPct val="9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  <a:tab pos="10858500" algn="l"/>
              </a:tabLst>
              <a:defRPr sz="1600">
                <a:solidFill>
                  <a:srgbClr val="000000"/>
                </a:solidFill>
                <a:latin typeface="Helvetica Neue" charset="0"/>
                <a:ea typeface="ＭＳ Ｐゴシック" charset="0"/>
                <a:cs typeface="Arial Unicode MS" charset="0"/>
              </a:defRPr>
            </a:lvl6pPr>
            <a:lvl7pPr marL="2971800" indent="-228600" defTabSz="449263" fontAlgn="base" hangingPunct="0">
              <a:lnSpc>
                <a:spcPct val="9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  <a:tab pos="10858500" algn="l"/>
              </a:tabLst>
              <a:defRPr sz="1600">
                <a:solidFill>
                  <a:srgbClr val="000000"/>
                </a:solidFill>
                <a:latin typeface="Helvetica Neue" charset="0"/>
                <a:ea typeface="ＭＳ Ｐゴシック" charset="0"/>
                <a:cs typeface="Arial Unicode MS" charset="0"/>
              </a:defRPr>
            </a:lvl7pPr>
            <a:lvl8pPr marL="3429000" indent="-228600" defTabSz="449263" fontAlgn="base" hangingPunct="0">
              <a:lnSpc>
                <a:spcPct val="9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  <a:tab pos="10858500" algn="l"/>
              </a:tabLst>
              <a:defRPr sz="1600">
                <a:solidFill>
                  <a:srgbClr val="000000"/>
                </a:solidFill>
                <a:latin typeface="Helvetica Neue" charset="0"/>
                <a:ea typeface="ＭＳ Ｐゴシック" charset="0"/>
                <a:cs typeface="Arial Unicode MS" charset="0"/>
              </a:defRPr>
            </a:lvl8pPr>
            <a:lvl9pPr marL="3886200" indent="-228600" defTabSz="449263" fontAlgn="base" hangingPunct="0">
              <a:lnSpc>
                <a:spcPct val="9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  <a:tab pos="10858500" algn="l"/>
              </a:tabLst>
              <a:defRPr sz="1600">
                <a:solidFill>
                  <a:srgbClr val="000000"/>
                </a:solidFill>
                <a:latin typeface="Helvetica Neue" charset="0"/>
                <a:ea typeface="ＭＳ Ｐゴシック" charset="0"/>
                <a:cs typeface="Arial Unicode MS" charset="0"/>
              </a:defRPr>
            </a:lvl9pPr>
          </a:lstStyle>
          <a:p>
            <a:pPr algn="ctr" defTabSz="224385">
              <a:defRPr/>
            </a:pPr>
            <a:endParaRPr lang="en-GB" sz="1598" b="1" spc="-50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60007" dist="200025" dir="15000000" sy="30000" kx="-1800000" algn="bl" rotWithShape="0">
                  <a:prstClr val="black">
                    <a:alpha val="20000"/>
                  </a:prstClr>
                </a:outerShdw>
              </a:effectLst>
            </a:endParaRPr>
          </a:p>
        </p:txBody>
      </p:sp>
      <p:sp>
        <p:nvSpPr>
          <p:cNvPr id="7" name="Text Box 2"/>
          <p:cNvSpPr txBox="1">
            <a:spLocks noChangeArrowheads="1"/>
          </p:cNvSpPr>
          <p:nvPr/>
        </p:nvSpPr>
        <p:spPr bwMode="auto">
          <a:xfrm>
            <a:off x="3671509" y="410760"/>
            <a:ext cx="1988774" cy="25850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44956" tIns="26254" rIns="44956" bIns="22478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 sz="1600">
                <a:solidFill>
                  <a:srgbClr val="000000"/>
                </a:solidFill>
                <a:latin typeface="Helvetica Neue" charset="0"/>
                <a:ea typeface="ＭＳ Ｐゴシック" charset="0"/>
                <a:cs typeface="Arial Unicode MS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 sz="1600">
                <a:solidFill>
                  <a:srgbClr val="000000"/>
                </a:solidFill>
                <a:latin typeface="Helvetica Neue" charset="0"/>
                <a:ea typeface="ＭＳ Ｐゴシック" charset="0"/>
                <a:cs typeface="Arial Unicode MS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 sz="1600">
                <a:solidFill>
                  <a:srgbClr val="000000"/>
                </a:solidFill>
                <a:latin typeface="Helvetica Neue" charset="0"/>
                <a:ea typeface="ＭＳ Ｐゴシック" charset="0"/>
                <a:cs typeface="Arial Unicode MS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 sz="1600">
                <a:solidFill>
                  <a:srgbClr val="000000"/>
                </a:solidFill>
                <a:latin typeface="Helvetica Neue" charset="0"/>
                <a:ea typeface="ＭＳ Ｐゴシック" charset="0"/>
                <a:cs typeface="Arial Unicode MS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 sz="1600">
                <a:solidFill>
                  <a:srgbClr val="000000"/>
                </a:solidFill>
                <a:latin typeface="Helvetica Neue" charset="0"/>
                <a:ea typeface="ＭＳ Ｐゴシック" charset="0"/>
                <a:cs typeface="Arial Unicode MS" charset="0"/>
              </a:defRPr>
            </a:lvl5pPr>
            <a:lvl6pPr marL="2514600" indent="-228600" defTabSz="449263" fontAlgn="base" hangingPunct="0">
              <a:lnSpc>
                <a:spcPct val="9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600">
                <a:solidFill>
                  <a:srgbClr val="000000"/>
                </a:solidFill>
                <a:latin typeface="Helvetica Neue" charset="0"/>
                <a:ea typeface="ＭＳ Ｐゴシック" charset="0"/>
                <a:cs typeface="Arial Unicode MS" charset="0"/>
              </a:defRPr>
            </a:lvl6pPr>
            <a:lvl7pPr marL="2971800" indent="-228600" defTabSz="449263" fontAlgn="base" hangingPunct="0">
              <a:lnSpc>
                <a:spcPct val="9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600">
                <a:solidFill>
                  <a:srgbClr val="000000"/>
                </a:solidFill>
                <a:latin typeface="Helvetica Neue" charset="0"/>
                <a:ea typeface="ＭＳ Ｐゴシック" charset="0"/>
                <a:cs typeface="Arial Unicode MS" charset="0"/>
              </a:defRPr>
            </a:lvl7pPr>
            <a:lvl8pPr marL="3429000" indent="-228600" defTabSz="449263" fontAlgn="base" hangingPunct="0">
              <a:lnSpc>
                <a:spcPct val="9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600">
                <a:solidFill>
                  <a:srgbClr val="000000"/>
                </a:solidFill>
                <a:latin typeface="Helvetica Neue" charset="0"/>
                <a:ea typeface="ＭＳ Ｐゴシック" charset="0"/>
                <a:cs typeface="Arial Unicode MS" charset="0"/>
              </a:defRPr>
            </a:lvl8pPr>
            <a:lvl9pPr marL="3886200" indent="-228600" defTabSz="449263" fontAlgn="base" hangingPunct="0">
              <a:lnSpc>
                <a:spcPct val="9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600">
                <a:solidFill>
                  <a:srgbClr val="000000"/>
                </a:solidFill>
                <a:latin typeface="Helvetica Neue" charset="0"/>
                <a:ea typeface="ＭＳ Ｐゴシック" charset="0"/>
                <a:cs typeface="Arial Unicode MS" charset="0"/>
              </a:defRPr>
            </a:lvl9pPr>
          </a:lstStyle>
          <a:p>
            <a:pPr defTabSz="224385">
              <a:defRPr/>
            </a:pPr>
            <a:r>
              <a:rPr lang="en-US" sz="999" b="1" dirty="0"/>
              <a:t>Convened domain experts</a:t>
            </a:r>
            <a:endParaRPr lang="en-US" sz="999" dirty="0"/>
          </a:p>
          <a:p>
            <a:pPr defTabSz="224385">
              <a:defRPr/>
            </a:pPr>
            <a:r>
              <a:rPr lang="en-US" sz="999" dirty="0">
                <a:solidFill>
                  <a:srgbClr val="FFFFFF"/>
                </a:solidFill>
              </a:rPr>
              <a:t>+ Entrepreneur think-tanks</a:t>
            </a:r>
          </a:p>
          <a:p>
            <a:pPr defTabSz="224385">
              <a:defRPr/>
            </a:pPr>
            <a:r>
              <a:rPr lang="en-US" sz="999" dirty="0">
                <a:solidFill>
                  <a:srgbClr val="FFFFFF"/>
                </a:solidFill>
              </a:rPr>
              <a:t>+ Federation of small businesses</a:t>
            </a:r>
          </a:p>
          <a:p>
            <a:pPr defTabSz="224385">
              <a:defRPr/>
            </a:pPr>
            <a:r>
              <a:rPr lang="en-US" sz="999" dirty="0">
                <a:solidFill>
                  <a:srgbClr val="FFFFFF"/>
                </a:solidFill>
              </a:rPr>
              <a:t>+ Government procurement</a:t>
            </a:r>
          </a:p>
          <a:p>
            <a:pPr defTabSz="224385">
              <a:defRPr/>
            </a:pPr>
            <a:endParaRPr lang="en-US" sz="999" dirty="0"/>
          </a:p>
          <a:p>
            <a:pPr defTabSz="224385">
              <a:defRPr/>
            </a:pPr>
            <a:r>
              <a:rPr lang="en-US" sz="999" b="1" dirty="0" err="1"/>
              <a:t>Analysed</a:t>
            </a:r>
            <a:r>
              <a:rPr lang="en-US" sz="999" b="1" dirty="0"/>
              <a:t> and cleaned data</a:t>
            </a:r>
          </a:p>
          <a:p>
            <a:pPr defTabSz="224385">
              <a:defRPr/>
            </a:pPr>
            <a:r>
              <a:rPr lang="en-US" sz="999" dirty="0">
                <a:solidFill>
                  <a:srgbClr val="FFFFFF"/>
                </a:solidFill>
              </a:rPr>
              <a:t>+ 350,000 EU tenders</a:t>
            </a:r>
          </a:p>
          <a:p>
            <a:pPr defTabSz="224385">
              <a:defRPr/>
            </a:pPr>
            <a:r>
              <a:rPr lang="en-US" sz="999" dirty="0">
                <a:solidFill>
                  <a:srgbClr val="FFFFFF"/>
                </a:solidFill>
              </a:rPr>
              <a:t>+ 38 million UK transactions</a:t>
            </a:r>
          </a:p>
          <a:p>
            <a:pPr defTabSz="224385">
              <a:defRPr/>
            </a:pPr>
            <a:r>
              <a:rPr lang="en-US" sz="999" dirty="0">
                <a:solidFill>
                  <a:srgbClr val="FFFFFF"/>
                </a:solidFill>
              </a:rPr>
              <a:t>+ 1.8m documents + 9,000 CSVs</a:t>
            </a:r>
          </a:p>
          <a:p>
            <a:pPr defTabSz="224385">
              <a:defRPr/>
            </a:pPr>
            <a:endParaRPr lang="en-US" sz="999" dirty="0"/>
          </a:p>
          <a:p>
            <a:pPr defTabSz="224385">
              <a:defRPr/>
            </a:pPr>
            <a:r>
              <a:rPr lang="en-US" sz="999" b="1" dirty="0"/>
              <a:t>National reach</a:t>
            </a:r>
            <a:endParaRPr lang="en-US" sz="999" dirty="0"/>
          </a:p>
          <a:p>
            <a:pPr defTabSz="224385">
              <a:defRPr/>
            </a:pPr>
            <a:r>
              <a:rPr lang="en-US" sz="999" dirty="0">
                <a:solidFill>
                  <a:srgbClr val="FFFFFF"/>
                </a:solidFill>
              </a:rPr>
              <a:t>+ Front-page Daily Telegraph    </a:t>
            </a:r>
          </a:p>
          <a:p>
            <a:pPr defTabSz="224385">
              <a:defRPr/>
            </a:pPr>
            <a:r>
              <a:rPr lang="en-US" sz="999" dirty="0">
                <a:solidFill>
                  <a:srgbClr val="FFFFFF"/>
                </a:solidFill>
              </a:rPr>
              <a:t>   (Business Section)</a:t>
            </a:r>
            <a:br>
              <a:rPr lang="en-US" sz="999" dirty="0">
                <a:solidFill>
                  <a:srgbClr val="FFFFFF"/>
                </a:solidFill>
              </a:rPr>
            </a:br>
            <a:endParaRPr lang="en-US" sz="999" dirty="0">
              <a:solidFill>
                <a:srgbClr val="FFFFFF"/>
              </a:solidFill>
            </a:endParaRPr>
          </a:p>
          <a:p>
            <a:pPr defTabSz="224385">
              <a:defRPr/>
            </a:pPr>
            <a:r>
              <a:rPr lang="en-GB" sz="999" b="1" spc="-50" dirty="0"/>
              <a:t>Development opportunities</a:t>
            </a:r>
          </a:p>
          <a:p>
            <a:pPr defTabSz="224385">
              <a:defRPr/>
            </a:pPr>
            <a:r>
              <a:rPr lang="en-US" sz="999" dirty="0">
                <a:solidFill>
                  <a:srgbClr val="FFFFFF"/>
                </a:solidFill>
              </a:rPr>
              <a:t>+ Discover &amp; address issues </a:t>
            </a:r>
          </a:p>
          <a:p>
            <a:pPr defTabSz="224385">
              <a:defRPr/>
            </a:pPr>
            <a:r>
              <a:rPr lang="en-US" sz="999" dirty="0">
                <a:solidFill>
                  <a:srgbClr val="FFFFFF"/>
                </a:solidFill>
              </a:rPr>
              <a:t>+ Predictive bid analytics</a:t>
            </a:r>
            <a:br>
              <a:rPr lang="en-US" sz="999" dirty="0">
                <a:solidFill>
                  <a:srgbClr val="FFFFFF"/>
                </a:solidFill>
              </a:rPr>
            </a:br>
            <a:r>
              <a:rPr lang="en-US" sz="999" dirty="0"/>
              <a:t/>
            </a:r>
            <a:br>
              <a:rPr lang="en-US" sz="999" dirty="0"/>
            </a:br>
            <a:r>
              <a:rPr lang="en-US" sz="999" dirty="0"/>
              <a:t/>
            </a:r>
            <a:br>
              <a:rPr lang="en-US" sz="999" dirty="0"/>
            </a:br>
            <a:endParaRPr lang="en-US" sz="999" dirty="0"/>
          </a:p>
        </p:txBody>
      </p:sp>
      <p:sp>
        <p:nvSpPr>
          <p:cNvPr id="8" name="Rectangle 7"/>
          <p:cNvSpPr/>
          <p:nvPr/>
        </p:nvSpPr>
        <p:spPr>
          <a:xfrm>
            <a:off x="-32947" y="43620"/>
            <a:ext cx="5790766" cy="36901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defTabSz="224385">
              <a:defRPr/>
            </a:pPr>
            <a:r>
              <a:rPr lang="en-GB" sz="1798" dirty="0">
                <a:ln w="18415" cmpd="sng">
                  <a:noFill/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Identifying £22bn of </a:t>
            </a:r>
            <a:r>
              <a:rPr lang="en-GB" sz="1798" dirty="0" err="1">
                <a:ln w="18415" cmpd="sng">
                  <a:noFill/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cashflow</a:t>
            </a:r>
            <a:r>
              <a:rPr lang="en-GB" sz="1798" dirty="0">
                <a:ln w="18415" cmpd="sng">
                  <a:noFill/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delay to the UK economy</a:t>
            </a:r>
          </a:p>
        </p:txBody>
      </p:sp>
      <p:grpSp>
        <p:nvGrpSpPr>
          <p:cNvPr id="29700" name="Group 2"/>
          <p:cNvGrpSpPr>
            <a:grpSpLocks/>
          </p:cNvGrpSpPr>
          <p:nvPr/>
        </p:nvGrpSpPr>
        <p:grpSpPr bwMode="auto">
          <a:xfrm>
            <a:off x="3219" y="467061"/>
            <a:ext cx="3632606" cy="2504999"/>
            <a:chOff x="215628" y="816636"/>
            <a:chExt cx="7150472" cy="5014035"/>
          </a:xfrm>
        </p:grpSpPr>
        <p:pic>
          <p:nvPicPr>
            <p:cNvPr id="29702" name="Picture 1" descr="Screen Shot 2014-03-14 at 09.06.39.png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5628" y="816636"/>
              <a:ext cx="7150472" cy="50140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9703" name="Picture 8" descr="Spend Networks EU map.png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35625" y="1738879"/>
              <a:ext cx="2683462" cy="14171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9701" name="Rectangle 10"/>
          <p:cNvSpPr>
            <a:spLocks noChangeArrowheads="1"/>
          </p:cNvSpPr>
          <p:nvPr/>
        </p:nvSpPr>
        <p:spPr bwMode="auto">
          <a:xfrm>
            <a:off x="2352797" y="2985541"/>
            <a:ext cx="829073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500"/>
              <a:t>http://theodi.org/stories</a:t>
            </a:r>
          </a:p>
        </p:txBody>
      </p:sp>
    </p:spTree>
    <p:extLst>
      <p:ext uri="{BB962C8B-B14F-4D97-AF65-F5344CB8AC3E}">
        <p14:creationId xmlns:p14="http://schemas.microsoft.com/office/powerpoint/2010/main" val="192641164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2787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3220" y="-218861"/>
            <a:ext cx="5754599" cy="4377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44956" tIns="48912" rIns="44956" bIns="22478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  <a:tab pos="10858500" algn="l"/>
              </a:tabLst>
              <a:defRPr sz="1600">
                <a:solidFill>
                  <a:srgbClr val="000000"/>
                </a:solidFill>
                <a:latin typeface="Helvetica Neue" charset="0"/>
                <a:ea typeface="ＭＳ Ｐゴシック" charset="0"/>
                <a:cs typeface="Arial Unicode MS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  <a:tab pos="10858500" algn="l"/>
              </a:tabLst>
              <a:defRPr sz="1600">
                <a:solidFill>
                  <a:srgbClr val="000000"/>
                </a:solidFill>
                <a:latin typeface="Helvetica Neue" charset="0"/>
                <a:ea typeface="ＭＳ Ｐゴシック" charset="0"/>
                <a:cs typeface="Arial Unicode MS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  <a:tab pos="10858500" algn="l"/>
              </a:tabLst>
              <a:defRPr sz="1600">
                <a:solidFill>
                  <a:srgbClr val="000000"/>
                </a:solidFill>
                <a:latin typeface="Helvetica Neue" charset="0"/>
                <a:ea typeface="ＭＳ Ｐゴシック" charset="0"/>
                <a:cs typeface="Arial Unicode MS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  <a:tab pos="10858500" algn="l"/>
              </a:tabLst>
              <a:defRPr sz="1600">
                <a:solidFill>
                  <a:srgbClr val="000000"/>
                </a:solidFill>
                <a:latin typeface="Helvetica Neue" charset="0"/>
                <a:ea typeface="ＭＳ Ｐゴシック" charset="0"/>
                <a:cs typeface="Arial Unicode MS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  <a:tab pos="10858500" algn="l"/>
              </a:tabLst>
              <a:defRPr sz="1600">
                <a:solidFill>
                  <a:srgbClr val="000000"/>
                </a:solidFill>
                <a:latin typeface="Helvetica Neue" charset="0"/>
                <a:ea typeface="ＭＳ Ｐゴシック" charset="0"/>
                <a:cs typeface="Arial Unicode MS" charset="0"/>
              </a:defRPr>
            </a:lvl5pPr>
            <a:lvl6pPr marL="2514600" indent="-228600" defTabSz="449263" fontAlgn="base" hangingPunct="0">
              <a:lnSpc>
                <a:spcPct val="9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  <a:tab pos="10858500" algn="l"/>
              </a:tabLst>
              <a:defRPr sz="1600">
                <a:solidFill>
                  <a:srgbClr val="000000"/>
                </a:solidFill>
                <a:latin typeface="Helvetica Neue" charset="0"/>
                <a:ea typeface="ＭＳ Ｐゴシック" charset="0"/>
                <a:cs typeface="Arial Unicode MS" charset="0"/>
              </a:defRPr>
            </a:lvl6pPr>
            <a:lvl7pPr marL="2971800" indent="-228600" defTabSz="449263" fontAlgn="base" hangingPunct="0">
              <a:lnSpc>
                <a:spcPct val="9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  <a:tab pos="10858500" algn="l"/>
              </a:tabLst>
              <a:defRPr sz="1600">
                <a:solidFill>
                  <a:srgbClr val="000000"/>
                </a:solidFill>
                <a:latin typeface="Helvetica Neue" charset="0"/>
                <a:ea typeface="ＭＳ Ｐゴシック" charset="0"/>
                <a:cs typeface="Arial Unicode MS" charset="0"/>
              </a:defRPr>
            </a:lvl7pPr>
            <a:lvl8pPr marL="3429000" indent="-228600" defTabSz="449263" fontAlgn="base" hangingPunct="0">
              <a:lnSpc>
                <a:spcPct val="9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  <a:tab pos="10858500" algn="l"/>
              </a:tabLst>
              <a:defRPr sz="1600">
                <a:solidFill>
                  <a:srgbClr val="000000"/>
                </a:solidFill>
                <a:latin typeface="Helvetica Neue" charset="0"/>
                <a:ea typeface="ＭＳ Ｐゴシック" charset="0"/>
                <a:cs typeface="Arial Unicode MS" charset="0"/>
              </a:defRPr>
            </a:lvl8pPr>
            <a:lvl9pPr marL="3886200" indent="-228600" defTabSz="449263" fontAlgn="base" hangingPunct="0">
              <a:lnSpc>
                <a:spcPct val="9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  <a:tab pos="10858500" algn="l"/>
              </a:tabLst>
              <a:defRPr sz="1600">
                <a:solidFill>
                  <a:srgbClr val="000000"/>
                </a:solidFill>
                <a:latin typeface="Helvetica Neue" charset="0"/>
                <a:ea typeface="ＭＳ Ｐゴシック" charset="0"/>
                <a:cs typeface="Arial Unicode MS" charset="0"/>
              </a:defRPr>
            </a:lvl9pPr>
          </a:lstStyle>
          <a:p>
            <a:pPr algn="ctr" defTabSz="224385">
              <a:defRPr/>
            </a:pPr>
            <a:endParaRPr lang="en-GB" sz="1598" b="1" spc="-50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60007" dist="200025" dir="15000000" sy="30000" kx="-1800000" algn="bl" rotWithShape="0">
                  <a:prstClr val="black">
                    <a:alpha val="20000"/>
                  </a:prstClr>
                </a:outerShdw>
              </a:effectLst>
            </a:endParaRPr>
          </a:p>
        </p:txBody>
      </p:sp>
      <p:sp>
        <p:nvSpPr>
          <p:cNvPr id="7" name="Text Box 2"/>
          <p:cNvSpPr txBox="1">
            <a:spLocks noChangeArrowheads="1"/>
          </p:cNvSpPr>
          <p:nvPr/>
        </p:nvSpPr>
        <p:spPr bwMode="auto">
          <a:xfrm>
            <a:off x="3661200" y="441686"/>
            <a:ext cx="2024458" cy="25850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44956" tIns="26254" rIns="44956" bIns="22478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 sz="1600">
                <a:solidFill>
                  <a:srgbClr val="000000"/>
                </a:solidFill>
                <a:latin typeface="Helvetica Neue" charset="0"/>
                <a:ea typeface="ＭＳ Ｐゴシック" charset="0"/>
                <a:cs typeface="Arial Unicode MS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 sz="1600">
                <a:solidFill>
                  <a:srgbClr val="000000"/>
                </a:solidFill>
                <a:latin typeface="Helvetica Neue" charset="0"/>
                <a:ea typeface="ＭＳ Ｐゴシック" charset="0"/>
                <a:cs typeface="Arial Unicode MS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 sz="1600">
                <a:solidFill>
                  <a:srgbClr val="000000"/>
                </a:solidFill>
                <a:latin typeface="Helvetica Neue" charset="0"/>
                <a:ea typeface="ＭＳ Ｐゴシック" charset="0"/>
                <a:cs typeface="Arial Unicode MS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 sz="1600">
                <a:solidFill>
                  <a:srgbClr val="000000"/>
                </a:solidFill>
                <a:latin typeface="Helvetica Neue" charset="0"/>
                <a:ea typeface="ＭＳ Ｐゴシック" charset="0"/>
                <a:cs typeface="Arial Unicode MS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 sz="1600">
                <a:solidFill>
                  <a:srgbClr val="000000"/>
                </a:solidFill>
                <a:latin typeface="Helvetica Neue" charset="0"/>
                <a:ea typeface="ＭＳ Ｐゴシック" charset="0"/>
                <a:cs typeface="Arial Unicode MS" charset="0"/>
              </a:defRPr>
            </a:lvl5pPr>
            <a:lvl6pPr marL="2514600" indent="-228600" defTabSz="449263" fontAlgn="base" hangingPunct="0">
              <a:lnSpc>
                <a:spcPct val="9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600">
                <a:solidFill>
                  <a:srgbClr val="000000"/>
                </a:solidFill>
                <a:latin typeface="Helvetica Neue" charset="0"/>
                <a:ea typeface="ＭＳ Ｐゴシック" charset="0"/>
                <a:cs typeface="Arial Unicode MS" charset="0"/>
              </a:defRPr>
            </a:lvl6pPr>
            <a:lvl7pPr marL="2971800" indent="-228600" defTabSz="449263" fontAlgn="base" hangingPunct="0">
              <a:lnSpc>
                <a:spcPct val="9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600">
                <a:solidFill>
                  <a:srgbClr val="000000"/>
                </a:solidFill>
                <a:latin typeface="Helvetica Neue" charset="0"/>
                <a:ea typeface="ＭＳ Ｐゴシック" charset="0"/>
                <a:cs typeface="Arial Unicode MS" charset="0"/>
              </a:defRPr>
            </a:lvl7pPr>
            <a:lvl8pPr marL="3429000" indent="-228600" defTabSz="449263" fontAlgn="base" hangingPunct="0">
              <a:lnSpc>
                <a:spcPct val="9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600">
                <a:solidFill>
                  <a:srgbClr val="000000"/>
                </a:solidFill>
                <a:latin typeface="Helvetica Neue" charset="0"/>
                <a:ea typeface="ＭＳ Ｐゴシック" charset="0"/>
                <a:cs typeface="Arial Unicode MS" charset="0"/>
              </a:defRPr>
            </a:lvl8pPr>
            <a:lvl9pPr marL="3886200" indent="-228600" defTabSz="449263" fontAlgn="base" hangingPunct="0">
              <a:lnSpc>
                <a:spcPct val="9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600">
                <a:solidFill>
                  <a:srgbClr val="000000"/>
                </a:solidFill>
                <a:latin typeface="Helvetica Neue" charset="0"/>
                <a:ea typeface="ＭＳ Ｐゴシック" charset="0"/>
                <a:cs typeface="Arial Unicode MS" charset="0"/>
              </a:defRPr>
            </a:lvl9pPr>
          </a:lstStyle>
          <a:p>
            <a:pPr defTabSz="224385">
              <a:defRPr/>
            </a:pPr>
            <a:r>
              <a:rPr lang="en-US" sz="999" b="1" dirty="0"/>
              <a:t>Readiness</a:t>
            </a:r>
            <a:r>
              <a:rPr lang="en-US" sz="999" dirty="0"/>
              <a:t> </a:t>
            </a:r>
            <a:br>
              <a:rPr lang="en-US" sz="999" dirty="0"/>
            </a:br>
            <a:r>
              <a:rPr lang="en-US" sz="999" dirty="0">
                <a:solidFill>
                  <a:srgbClr val="FFFFFF"/>
                </a:solidFill>
              </a:rPr>
              <a:t>Political, social and economic. </a:t>
            </a:r>
            <a:br>
              <a:rPr lang="en-US" sz="999" dirty="0">
                <a:solidFill>
                  <a:srgbClr val="FFFFFF"/>
                </a:solidFill>
              </a:rPr>
            </a:br>
            <a:r>
              <a:rPr lang="en-US" sz="999" dirty="0">
                <a:solidFill>
                  <a:srgbClr val="FFFFFF"/>
                </a:solidFill>
              </a:rPr>
              <a:t>Government, entrepreneurs, business, citizens, civil society.</a:t>
            </a:r>
          </a:p>
          <a:p>
            <a:pPr defTabSz="224385">
              <a:defRPr/>
            </a:pPr>
            <a:endParaRPr lang="en-US" sz="999" b="1" dirty="0"/>
          </a:p>
          <a:p>
            <a:pPr defTabSz="224385">
              <a:defRPr/>
            </a:pPr>
            <a:r>
              <a:rPr lang="en-US" sz="999" b="1" dirty="0"/>
              <a:t>Implementation</a:t>
            </a:r>
            <a:r>
              <a:rPr lang="en-US" sz="999" dirty="0"/>
              <a:t> </a:t>
            </a:r>
          </a:p>
          <a:p>
            <a:pPr defTabSz="224385">
              <a:defRPr/>
            </a:pPr>
            <a:r>
              <a:rPr lang="en-US" sz="999" dirty="0">
                <a:solidFill>
                  <a:srgbClr val="FFFFFF"/>
                </a:solidFill>
              </a:rPr>
              <a:t>Measuring progress on 14 core datasets (e.g. land, spending, transport, crime, health)</a:t>
            </a:r>
          </a:p>
          <a:p>
            <a:pPr defTabSz="224385">
              <a:defRPr/>
            </a:pPr>
            <a:endParaRPr lang="en-US" sz="999" b="1" dirty="0"/>
          </a:p>
          <a:p>
            <a:pPr defTabSz="224385">
              <a:defRPr/>
            </a:pPr>
            <a:r>
              <a:rPr lang="en-US" sz="999" b="1" dirty="0"/>
              <a:t>Impact</a:t>
            </a:r>
          </a:p>
          <a:p>
            <a:pPr defTabSz="224385">
              <a:defRPr/>
            </a:pPr>
            <a:r>
              <a:rPr lang="en-US" sz="999" dirty="0">
                <a:solidFill>
                  <a:srgbClr val="FFFFFF"/>
                </a:solidFill>
              </a:rPr>
              <a:t>Analysis of positive political, social and environmental impact, and economic change. </a:t>
            </a:r>
          </a:p>
        </p:txBody>
      </p:sp>
      <p:sp>
        <p:nvSpPr>
          <p:cNvPr id="8" name="Rectangle 7"/>
          <p:cNvSpPr/>
          <p:nvPr/>
        </p:nvSpPr>
        <p:spPr>
          <a:xfrm>
            <a:off x="-32947" y="43620"/>
            <a:ext cx="5790766" cy="36901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defTabSz="224385">
              <a:defRPr/>
            </a:pPr>
            <a:r>
              <a:rPr lang="en-GB" sz="1798" b="1" dirty="0">
                <a:ln w="18415" cmpd="sng">
                  <a:noFill/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Insight into open data policy around the world</a:t>
            </a:r>
          </a:p>
        </p:txBody>
      </p:sp>
      <p:pic>
        <p:nvPicPr>
          <p:cNvPr id="33796" name="Picture 9" descr="Screen Shot 2014-03-31 at 16.52.13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19" y="495608"/>
            <a:ext cx="3572340" cy="17167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797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7811" y="2948271"/>
            <a:ext cx="639136" cy="2474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798" name="Picture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66595" y="2947478"/>
            <a:ext cx="915090" cy="2458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9" name="Rectangle 8"/>
          <p:cNvSpPr>
            <a:spLocks noChangeArrowheads="1"/>
          </p:cNvSpPr>
          <p:nvPr/>
        </p:nvSpPr>
        <p:spPr bwMode="auto">
          <a:xfrm>
            <a:off x="2317113" y="2198119"/>
            <a:ext cx="829073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500"/>
              <a:t>http://theodi.org/stories</a:t>
            </a:r>
          </a:p>
        </p:txBody>
      </p:sp>
    </p:spTree>
    <p:extLst>
      <p:ext uri="{BB962C8B-B14F-4D97-AF65-F5344CB8AC3E}">
        <p14:creationId xmlns:p14="http://schemas.microsoft.com/office/powerpoint/2010/main" val="1587992726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2787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1126" y="468588"/>
            <a:ext cx="4939700" cy="249257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715210" y="2961162"/>
            <a:ext cx="1454244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latin typeface="Helvetica Neue"/>
                <a:cs typeface="Helvetica Neue"/>
              </a:rPr>
              <a:t>http://</a:t>
            </a:r>
            <a:r>
              <a:rPr lang="en-US" sz="900" dirty="0" err="1">
                <a:solidFill>
                  <a:schemeClr val="bg1"/>
                </a:solidFill>
                <a:latin typeface="Helvetica Neue"/>
                <a:cs typeface="Helvetica Neue"/>
              </a:rPr>
              <a:t>aviation.live.kiln.it</a:t>
            </a:r>
            <a:r>
              <a:rPr lang="en-US" sz="900" dirty="0">
                <a:solidFill>
                  <a:schemeClr val="bg1"/>
                </a:solidFill>
                <a:latin typeface="Helvetica Neue"/>
                <a:cs typeface="Helvetica Neue"/>
              </a:rPr>
              <a:t>/</a:t>
            </a:r>
          </a:p>
        </p:txBody>
      </p:sp>
      <p:sp>
        <p:nvSpPr>
          <p:cNvPr id="4" name="Rectangle 3"/>
          <p:cNvSpPr/>
          <p:nvPr/>
        </p:nvSpPr>
        <p:spPr>
          <a:xfrm>
            <a:off x="-32947" y="43620"/>
            <a:ext cx="5790766" cy="36901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defTabSz="224385">
              <a:defRPr/>
            </a:pPr>
            <a:r>
              <a:rPr lang="en-GB" sz="1798" dirty="0" smtClean="0">
                <a:ln w="18415" cmpd="sng">
                  <a:noFill/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elvetica Neue" charset="0"/>
                <a:ea typeface="Helvetica Neue" charset="0"/>
                <a:cs typeface="Helvetica Neue" charset="0"/>
              </a:rPr>
              <a:t>Telling the story of aviation, now and in the future</a:t>
            </a:r>
            <a:endParaRPr lang="en-GB" sz="1798" dirty="0">
              <a:ln w="18415" cmpd="sng">
                <a:noFill/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5326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87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4294967295"/>
          </p:nvPr>
        </p:nvSpPr>
        <p:spPr>
          <a:xfrm>
            <a:off x="190505" y="1538470"/>
            <a:ext cx="5235575" cy="1184275"/>
          </a:xfrm>
          <a:prstGeom prst="rect">
            <a:avLst/>
          </a:prstGeom>
          <a:ln>
            <a:noFill/>
          </a:ln>
        </p:spPr>
        <p:txBody>
          <a:bodyPr/>
          <a:lstStyle/>
          <a:p>
            <a:pPr marL="0" indent="0">
              <a:buNone/>
            </a:pPr>
            <a:r>
              <a:rPr lang="en-US" sz="2200" dirty="0" smtClean="0">
                <a:solidFill>
                  <a:schemeClr val="bg1"/>
                </a:solidFill>
                <a:latin typeface="Helvetica Neue"/>
                <a:cs typeface="Helvetica Neue"/>
              </a:rPr>
              <a:t>Identify opportunities to improve data science capability and capacity within the </a:t>
            </a:r>
            <a:r>
              <a:rPr lang="en-US" sz="2200" dirty="0" err="1" smtClean="0">
                <a:solidFill>
                  <a:schemeClr val="bg1"/>
                </a:solidFill>
                <a:latin typeface="Helvetica Neue"/>
                <a:cs typeface="Helvetica Neue"/>
              </a:rPr>
              <a:t>organisation</a:t>
            </a:r>
            <a:r>
              <a:rPr lang="en-US" sz="2200" dirty="0" smtClean="0">
                <a:solidFill>
                  <a:schemeClr val="bg1"/>
                </a:solidFill>
                <a:latin typeface="Helvetica Neue"/>
                <a:cs typeface="Helvetica Neue"/>
              </a:rPr>
              <a:t>.</a:t>
            </a:r>
            <a:endParaRPr lang="en-US" sz="2200" dirty="0">
              <a:solidFill>
                <a:schemeClr val="bg1"/>
              </a:solidFill>
              <a:latin typeface="Helvetica Neue"/>
              <a:cs typeface="Helvetica Neue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19107" y="142330"/>
            <a:ext cx="2305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smtClean="0">
                <a:solidFill>
                  <a:schemeClr val="bg1"/>
                </a:solidFill>
                <a:latin typeface="Helvetica Neue"/>
                <a:cs typeface="Helvetica Neue"/>
              </a:rPr>
              <a:t>Workshop aim</a:t>
            </a:r>
            <a:endParaRPr lang="en-US" sz="1800" dirty="0">
              <a:latin typeface="Helvetica Neue"/>
              <a:cs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456989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Schedule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49418" y="774791"/>
            <a:ext cx="3702719" cy="1938023"/>
          </a:xfrm>
          <a:ln>
            <a:solidFill>
              <a:schemeClr val="bg1">
                <a:alpha val="50000"/>
              </a:schemeClr>
            </a:solidFill>
          </a:ln>
        </p:spPr>
        <p:txBody>
          <a:bodyPr/>
          <a:lstStyle/>
          <a:p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Part 1: Introducing data science</a:t>
            </a:r>
          </a:p>
          <a:p>
            <a:endParaRPr lang="en-US" dirty="0"/>
          </a:p>
          <a:p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Part 2: Data science in action</a:t>
            </a:r>
          </a:p>
          <a:p>
            <a:endParaRPr lang="en-US" dirty="0"/>
          </a:p>
          <a:p>
            <a:r>
              <a:rPr lang="en-US" dirty="0" smtClean="0"/>
              <a:t>Part 3: The data science toolkit</a:t>
            </a:r>
          </a:p>
          <a:p>
            <a:endParaRPr lang="en-US" dirty="0">
              <a:solidFill>
                <a:schemeClr val="bg2">
                  <a:lumMod val="60000"/>
                  <a:lumOff val="40000"/>
                </a:schemeClr>
              </a:solidFill>
            </a:endParaRPr>
          </a:p>
          <a:p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Part 4: Action planning</a:t>
            </a:r>
            <a:endParaRPr lang="en-US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5954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data science toolkit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694660" y="732261"/>
            <a:ext cx="3459154" cy="1938023"/>
          </a:xfrm>
          <a:ln>
            <a:noFill/>
          </a:ln>
        </p:spPr>
        <p:txBody>
          <a:bodyPr/>
          <a:lstStyle/>
          <a:p>
            <a:r>
              <a:rPr lang="en-US" b="1" dirty="0" smtClean="0"/>
              <a:t>Open Refine</a:t>
            </a:r>
          </a:p>
          <a:p>
            <a:endParaRPr lang="en-US" dirty="0" smtClean="0"/>
          </a:p>
          <a:p>
            <a:r>
              <a:rPr lang="en-US" dirty="0" smtClean="0"/>
              <a:t>	R-Studio</a:t>
            </a:r>
          </a:p>
          <a:p>
            <a:endParaRPr lang="en-US" dirty="0" smtClean="0"/>
          </a:p>
          <a:p>
            <a:r>
              <a:rPr lang="en-US" dirty="0" smtClean="0"/>
              <a:t>		</a:t>
            </a:r>
            <a:r>
              <a:rPr lang="en-US" b="1" dirty="0" err="1" smtClean="0"/>
              <a:t>Socrata</a:t>
            </a:r>
            <a:r>
              <a:rPr lang="en-US" dirty="0" smtClean="0"/>
              <a:t> / Tableau </a:t>
            </a:r>
          </a:p>
          <a:p>
            <a:endParaRPr lang="en-US" dirty="0" smtClean="0"/>
          </a:p>
          <a:p>
            <a:r>
              <a:rPr lang="en-US" dirty="0" smtClean="0"/>
              <a:t>			HTML5</a:t>
            </a:r>
          </a:p>
          <a:p>
            <a:pPr algn="ctr"/>
            <a:r>
              <a:rPr lang="is-IS" dirty="0" smtClean="0"/>
              <a:t>….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6408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Schedule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49418" y="774791"/>
            <a:ext cx="3702719" cy="1938023"/>
          </a:xfrm>
          <a:ln>
            <a:solidFill>
              <a:schemeClr val="bg1">
                <a:alpha val="50000"/>
              </a:schemeClr>
            </a:solidFill>
          </a:ln>
        </p:spPr>
        <p:txBody>
          <a:bodyPr/>
          <a:lstStyle/>
          <a:p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Part 1: Introducing data science</a:t>
            </a:r>
          </a:p>
          <a:p>
            <a:endParaRPr lang="en-US" dirty="0"/>
          </a:p>
          <a:p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Part 2: Data science in action</a:t>
            </a:r>
          </a:p>
          <a:p>
            <a:endParaRPr lang="en-US" dirty="0"/>
          </a:p>
          <a:p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Part 3: The data science toolkit</a:t>
            </a:r>
          </a:p>
          <a:p>
            <a:endParaRPr lang="en-US" dirty="0">
              <a:solidFill>
                <a:schemeClr val="bg2">
                  <a:lumMod val="60000"/>
                  <a:lumOff val="40000"/>
                </a:schemeClr>
              </a:solidFill>
            </a:endParaRPr>
          </a:p>
          <a:p>
            <a:r>
              <a:rPr lang="en-US" dirty="0" smtClean="0"/>
              <a:t>Part 4: Action planning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9816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46295" y="874028"/>
            <a:ext cx="5212514" cy="1938023"/>
          </a:xfrm>
          <a:ln>
            <a:noFill/>
          </a:ln>
        </p:spPr>
        <p:txBody>
          <a:bodyPr/>
          <a:lstStyle/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What are your priorities?</a:t>
            </a:r>
          </a:p>
          <a:p>
            <a:r>
              <a:rPr lang="en-US" sz="1200" dirty="0" smtClean="0"/>
              <a:t>Top 3 per group</a:t>
            </a:r>
          </a:p>
          <a:p>
            <a:endParaRPr lang="en-US" dirty="0"/>
          </a:p>
          <a:p>
            <a:r>
              <a:rPr lang="en-US" dirty="0" smtClean="0"/>
              <a:t>Please help us to help you by completing </a:t>
            </a:r>
          </a:p>
          <a:p>
            <a:r>
              <a:rPr lang="en-US" b="1" dirty="0"/>
              <a:t>	</a:t>
            </a:r>
            <a:r>
              <a:rPr lang="en-US" b="1" dirty="0" smtClean="0"/>
              <a:t>		</a:t>
            </a:r>
            <a:r>
              <a:rPr lang="en-US" b="1" dirty="0" err="1" smtClean="0"/>
              <a:t>bit.ly</a:t>
            </a:r>
            <a:r>
              <a:rPr lang="en-US" b="1" dirty="0" smtClean="0"/>
              <a:t>/</a:t>
            </a:r>
            <a:r>
              <a:rPr lang="en-US" b="1" dirty="0" err="1" smtClean="0"/>
              <a:t>edsas</a:t>
            </a:r>
            <a:endParaRPr lang="en-US" b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0033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Thank-you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8393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push/>
      </p:transition>
    </mc:Choice>
    <mc:Fallback xmlns="">
      <p:transition xmlns:p14="http://schemas.microsoft.com/office/powerpoint/2010/main">
        <p:push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87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4294967295"/>
          </p:nvPr>
        </p:nvSpPr>
        <p:spPr>
          <a:xfrm>
            <a:off x="121206" y="1311349"/>
            <a:ext cx="5235575" cy="1573617"/>
          </a:xfrm>
          <a:prstGeom prst="rect">
            <a:avLst/>
          </a:prstGeom>
          <a:ln>
            <a:noFill/>
          </a:ln>
        </p:spPr>
        <p:txBody>
          <a:bodyPr/>
          <a:lstStyle/>
          <a:p>
            <a:pPr marL="0" indent="0">
              <a:buNone/>
            </a:pPr>
            <a:r>
              <a:rPr lang="en-US" sz="1400" dirty="0" smtClean="0">
                <a:solidFill>
                  <a:schemeClr val="bg1"/>
                </a:solidFill>
              </a:rPr>
              <a:t>Explain the key characteristics of a data scientist</a:t>
            </a:r>
            <a:endParaRPr lang="en-US" sz="14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1400" dirty="0" err="1" smtClean="0">
                <a:solidFill>
                  <a:schemeClr val="bg1"/>
                </a:solidFill>
              </a:rPr>
              <a:t>Analyse</a:t>
            </a:r>
            <a:r>
              <a:rPr lang="en-US" sz="1400" dirty="0" smtClean="0">
                <a:solidFill>
                  <a:schemeClr val="bg1"/>
                </a:solidFill>
              </a:rPr>
              <a:t> your own capability and capacity as a data scientist</a:t>
            </a:r>
            <a:endParaRPr lang="en-US" sz="14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1400" dirty="0" smtClean="0">
                <a:solidFill>
                  <a:schemeClr val="bg1"/>
                </a:solidFill>
              </a:rPr>
              <a:t>Describe a number of data science examples</a:t>
            </a:r>
          </a:p>
          <a:p>
            <a:pPr marL="0" indent="0">
              <a:buNone/>
            </a:pPr>
            <a:r>
              <a:rPr lang="en-US" sz="1400" dirty="0" smtClean="0">
                <a:solidFill>
                  <a:schemeClr val="bg1"/>
                </a:solidFill>
              </a:rPr>
              <a:t>Understand the changing nature of open data science</a:t>
            </a:r>
          </a:p>
          <a:p>
            <a:pPr marL="0" indent="0">
              <a:buNone/>
            </a:pPr>
            <a:r>
              <a:rPr lang="en-US" sz="1400" dirty="0" smtClean="0">
                <a:solidFill>
                  <a:schemeClr val="bg1"/>
                </a:solidFill>
              </a:rPr>
              <a:t>Identify a number of open data science tools</a:t>
            </a:r>
          </a:p>
          <a:p>
            <a:pPr marL="0" indent="0">
              <a:buNone/>
            </a:pPr>
            <a:r>
              <a:rPr lang="en-US" sz="1400" dirty="0" smtClean="0">
                <a:solidFill>
                  <a:schemeClr val="bg1"/>
                </a:solidFill>
              </a:rPr>
              <a:t>Create a plan for the future of data science in your </a:t>
            </a:r>
            <a:r>
              <a:rPr lang="en-US" sz="1400" dirty="0" err="1" smtClean="0">
                <a:solidFill>
                  <a:schemeClr val="bg1"/>
                </a:solidFill>
              </a:rPr>
              <a:t>organisation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388691" y="142330"/>
            <a:ext cx="1936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chemeClr val="bg1"/>
                </a:solidFill>
                <a:latin typeface="Helvetica Neue"/>
                <a:cs typeface="Helvetica Neue"/>
              </a:rPr>
              <a:t>Outcomes</a:t>
            </a:r>
            <a:endParaRPr lang="en-US" sz="1800" dirty="0">
              <a:latin typeface="Helvetica Neue"/>
              <a:cs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419481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Schedule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49418" y="774791"/>
            <a:ext cx="3702719" cy="1938023"/>
          </a:xfrm>
        </p:spPr>
        <p:txBody>
          <a:bodyPr/>
          <a:lstStyle/>
          <a:p>
            <a:r>
              <a:rPr lang="en-US" dirty="0" smtClean="0"/>
              <a:t>Part 1: Introducing data science</a:t>
            </a:r>
          </a:p>
          <a:p>
            <a:endParaRPr lang="en-US" dirty="0"/>
          </a:p>
          <a:p>
            <a:r>
              <a:rPr lang="en-US" dirty="0" smtClean="0"/>
              <a:t>Part 2: Data science in action</a:t>
            </a:r>
          </a:p>
          <a:p>
            <a:endParaRPr lang="en-US" dirty="0"/>
          </a:p>
          <a:p>
            <a:r>
              <a:rPr lang="en-US" dirty="0" smtClean="0"/>
              <a:t>Part 3: The data science toolkit</a:t>
            </a:r>
          </a:p>
          <a:p>
            <a:endParaRPr lang="en-US" dirty="0"/>
          </a:p>
          <a:p>
            <a:r>
              <a:rPr lang="en-US" dirty="0" smtClean="0"/>
              <a:t>Part 4: Action planning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96027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What is data science?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2353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204979" y="2941675"/>
            <a:ext cx="3414831" cy="168141"/>
          </a:xfrm>
        </p:spPr>
        <p:txBody>
          <a:bodyPr/>
          <a:lstStyle/>
          <a:p>
            <a:r>
              <a:rPr lang="en-US" sz="1600" dirty="0" smtClean="0">
                <a:hlinkClick r:id="rId2"/>
              </a:rPr>
              <a:t>History of data science</a:t>
            </a:r>
            <a:endParaRPr lang="en-US" sz="1600" dirty="0"/>
          </a:p>
        </p:txBody>
      </p:sp>
      <p:pic>
        <p:nvPicPr>
          <p:cNvPr id="6" name="Picture 5">
            <a:hlinkClick r:id="rId2"/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6186" y="163300"/>
            <a:ext cx="4123624" cy="26487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16945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46295" y="874028"/>
            <a:ext cx="4319379" cy="1938023"/>
          </a:xfrm>
          <a:ln>
            <a:noFill/>
          </a:ln>
        </p:spPr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Your data science capability and capacity</a:t>
            </a:r>
          </a:p>
          <a:p>
            <a:r>
              <a:rPr lang="en-US" sz="1100" dirty="0" smtClean="0"/>
              <a:t>Individually, then together on A3 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467963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9419" y="139307"/>
            <a:ext cx="3125410" cy="468313"/>
          </a:xfrm>
        </p:spPr>
        <p:txBody>
          <a:bodyPr/>
          <a:lstStyle/>
          <a:p>
            <a:r>
              <a:rPr lang="en-US" dirty="0" smtClean="0"/>
              <a:t>Data science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3897" y="669786"/>
            <a:ext cx="2927498" cy="2371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3255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55944" y="63215"/>
            <a:ext cx="5543107" cy="2984738"/>
            <a:chOff x="319088" y="508000"/>
            <a:chExt cx="8824912" cy="5996384"/>
          </a:xfrm>
        </p:grpSpPr>
        <p:pic>
          <p:nvPicPr>
            <p:cNvPr id="4" name="Picture 3" descr="dijkstra-bw2.jpg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7200" y="508000"/>
              <a:ext cx="2133600" cy="284480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190500" cap="sq">
              <a:solidFill>
                <a:srgbClr val="FFFFFF"/>
              </a:solidFill>
              <a:miter lim="800000"/>
            </a:ln>
            <a:effectLst>
              <a:outerShdw blurRad="65000" dist="50800" dir="12900000" kx="195000" ky="145000" algn="tl" rotWithShape="0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360000"/>
              </a:camera>
              <a:lightRig rig="twoPt" dir="t">
                <a:rot lat="0" lon="0" rev="7200000"/>
              </a:lightRig>
            </a:scene3d>
            <a:sp3d contourW="12700">
              <a:bevelT w="25400" h="19050"/>
              <a:contourClr>
                <a:srgbClr val="969696"/>
              </a:contourClr>
            </a:sp3d>
          </p:spPr>
        </p:pic>
        <p:sp>
          <p:nvSpPr>
            <p:cNvPr id="5" name="TextBox 4"/>
            <p:cNvSpPr txBox="1"/>
            <p:nvPr/>
          </p:nvSpPr>
          <p:spPr>
            <a:xfrm>
              <a:off x="2873113" y="770458"/>
              <a:ext cx="6270887" cy="680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600" dirty="0" smtClean="0">
                  <a:solidFill>
                    <a:prstClr val="black"/>
                  </a:solidFill>
                </a:rPr>
                <a:t>Computer Science = Telescope science ?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2971799" y="1981199"/>
              <a:ext cx="6172201" cy="160765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i="1" dirty="0" smtClean="0"/>
                <a:t>"Computer </a:t>
              </a:r>
              <a:r>
                <a:rPr lang="en-US" sz="1200" i="1" dirty="0"/>
                <a:t>science is no more </a:t>
              </a:r>
              <a:r>
                <a:rPr lang="en-US" sz="1200" i="1" dirty="0" smtClean="0"/>
                <a:t>about computers </a:t>
              </a:r>
            </a:p>
            <a:p>
              <a:r>
                <a:rPr lang="en-US" sz="1200" i="1" dirty="0" smtClean="0"/>
                <a:t>  than </a:t>
              </a:r>
              <a:r>
                <a:rPr lang="en-US" sz="1200" i="1" dirty="0"/>
                <a:t>astronomy is about </a:t>
              </a:r>
              <a:r>
                <a:rPr lang="en-US" sz="1200" i="1" dirty="0" smtClean="0"/>
                <a:t>telescopes”</a:t>
              </a:r>
              <a:r>
                <a:rPr lang="en-US" sz="1100" dirty="0" smtClean="0"/>
                <a:t/>
              </a:r>
              <a:br>
                <a:rPr lang="en-US" sz="1100" dirty="0" smtClean="0"/>
              </a:br>
              <a:r>
                <a:rPr lang="en-US" sz="1100" dirty="0" smtClean="0"/>
                <a:t/>
              </a:r>
              <a:br>
                <a:rPr lang="en-US" sz="1100" dirty="0" smtClean="0"/>
              </a:br>
              <a:r>
                <a:rPr lang="en-US" sz="1100" dirty="0" smtClean="0"/>
                <a:t>                  </a:t>
              </a:r>
              <a:r>
                <a:rPr lang="en-US" sz="1100" i="1" dirty="0" smtClean="0"/>
                <a:t>--</a:t>
              </a:r>
              <a:r>
                <a:rPr lang="en-US" sz="1100" i="1" dirty="0"/>
                <a:t> </a:t>
              </a:r>
              <a:r>
                <a:rPr lang="en-US" sz="1100" i="1" dirty="0" err="1"/>
                <a:t>Edsger</a:t>
              </a:r>
              <a:r>
                <a:rPr lang="en-US" sz="1100" i="1" dirty="0"/>
                <a:t> W. </a:t>
              </a:r>
              <a:r>
                <a:rPr lang="en-US" sz="1100" i="1" dirty="0" err="1" smtClean="0"/>
                <a:t>Dijkstra</a:t>
              </a:r>
              <a:endParaRPr lang="en-US" sz="1100" dirty="0"/>
            </a:p>
          </p:txBody>
        </p:sp>
        <p:pic>
          <p:nvPicPr>
            <p:cNvPr id="7" name="Picture 2" descr="D:\Frankh\My Dropbox\FRANKH\SemWeb\ISWC2011\drawings\1-scientist-studying-the-world BW resized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9088" y="3886200"/>
              <a:ext cx="3490912" cy="2618184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190500" cap="sq">
              <a:solidFill>
                <a:srgbClr val="FFFFFF"/>
              </a:solidFill>
              <a:miter lim="800000"/>
            </a:ln>
            <a:effectLst>
              <a:outerShdw blurRad="65000" dist="50800" dir="12900000" kx="195000" ky="145000" algn="tl" rotWithShape="0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360000"/>
              </a:camera>
              <a:lightRig rig="twoPt" dir="t">
                <a:rot lat="0" lon="0" rev="7200000"/>
              </a:lightRig>
            </a:scene3d>
            <a:sp3d contourW="12700">
              <a:bevelT w="25400" h="19050"/>
              <a:contourClr>
                <a:srgbClr val="969696"/>
              </a:contourClr>
            </a:sp3d>
          </p:spPr>
        </p:pic>
        <p:sp>
          <p:nvSpPr>
            <p:cNvPr id="8" name="Rectangle 7"/>
            <p:cNvSpPr/>
            <p:nvPr/>
          </p:nvSpPr>
          <p:spPr>
            <a:xfrm>
              <a:off x="4156007" y="4267201"/>
              <a:ext cx="4987993" cy="92749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i="1" dirty="0" smtClean="0"/>
                <a:t>“The computer is not our object of study,</a:t>
              </a:r>
            </a:p>
            <a:p>
              <a:r>
                <a:rPr lang="en-US" sz="1200" i="1" dirty="0" smtClean="0"/>
                <a:t>  It’s our observational instrument”</a:t>
              </a: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3927412" y="2924842"/>
            <a:ext cx="177163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Thanks to </a:t>
            </a:r>
            <a:r>
              <a:rPr lang="en-US" smtClean="0"/>
              <a:t>Frank van </a:t>
            </a:r>
            <a:r>
              <a:rPr lang="en-US" dirty="0" err="1" smtClean="0"/>
              <a:t>Harmelen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055805"/>
      </p:ext>
    </p:extLst>
  </p:cSld>
  <p:clrMapOvr>
    <a:masterClrMapping/>
  </p:clrMapOvr>
</p:sld>
</file>

<file path=ppt/theme/theme1.xml><?xml version="1.0" encoding="utf-8"?>
<a:theme xmlns:a="http://schemas.openxmlformats.org/drawingml/2006/main" name="Intro_blu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Basic_white">
  <a:themeElements>
    <a:clrScheme name="Capital">
      <a:dk1>
        <a:srgbClr val="000000"/>
      </a:dk1>
      <a:lt1>
        <a:srgbClr val="FFFFFF"/>
      </a:lt1>
      <a:dk2>
        <a:srgbClr val="6F6D5D"/>
      </a:dk2>
      <a:lt2>
        <a:srgbClr val="7C8F97"/>
      </a:lt2>
      <a:accent1>
        <a:srgbClr val="4B5A60"/>
      </a:accent1>
      <a:accent2>
        <a:srgbClr val="9C5238"/>
      </a:accent2>
      <a:accent3>
        <a:srgbClr val="504539"/>
      </a:accent3>
      <a:accent4>
        <a:srgbClr val="C1AD79"/>
      </a:accent4>
      <a:accent5>
        <a:srgbClr val="667559"/>
      </a:accent5>
      <a:accent6>
        <a:srgbClr val="BAD6AD"/>
      </a:accent6>
      <a:hlink>
        <a:srgbClr val="524A82"/>
      </a:hlink>
      <a:folHlink>
        <a:srgbClr val="8F9954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28575" cmpd="sng">
          <a:solidFill>
            <a:srgbClr val="800000"/>
          </a:solidFill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ODI_slide_master_template_powerpoint.potx</Template>
  <TotalTime>39493</TotalTime>
  <Words>558</Words>
  <Application>Microsoft Macintosh PowerPoint</Application>
  <PresentationFormat>Custom</PresentationFormat>
  <Paragraphs>187</Paragraphs>
  <Slides>24</Slides>
  <Notes>7</Notes>
  <HiddenSlides>5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Arial</vt:lpstr>
      <vt:lpstr>Arial Unicode MS</vt:lpstr>
      <vt:lpstr>Calibri</vt:lpstr>
      <vt:lpstr>Helvetica Neue</vt:lpstr>
      <vt:lpstr>ＭＳ Ｐゴシック</vt:lpstr>
      <vt:lpstr>Intro_blue</vt:lpstr>
      <vt:lpstr>Basic_white</vt:lpstr>
      <vt:lpstr>PowerPoint Presentation</vt:lpstr>
      <vt:lpstr>PowerPoint Presentation</vt:lpstr>
      <vt:lpstr>PowerPoint Presentation</vt:lpstr>
      <vt:lpstr>Schedule</vt:lpstr>
      <vt:lpstr>Question</vt:lpstr>
      <vt:lpstr>History of data science</vt:lpstr>
      <vt:lpstr>Exercise</vt:lpstr>
      <vt:lpstr>Data science</vt:lpstr>
      <vt:lpstr>PowerPoint Presentation</vt:lpstr>
      <vt:lpstr>Schedule</vt:lpstr>
      <vt:lpstr>PowerPoint Presentation</vt:lpstr>
      <vt:lpstr>PowerPoint Presentation</vt:lpstr>
      <vt:lpstr>The Future?</vt:lpstr>
      <vt:lpstr>Exercise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Schedule</vt:lpstr>
      <vt:lpstr>The data science toolkit</vt:lpstr>
      <vt:lpstr>Schedule</vt:lpstr>
      <vt:lpstr>Exercise</vt:lpstr>
      <vt:lpstr>PowerPoint Presentation</vt:lpstr>
    </vt:vector>
  </TitlesOfParts>
  <Company>The Odi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Phil Lang</dc:creator>
  <cp:lastModifiedBy>Tarrant D.C.</cp:lastModifiedBy>
  <cp:revision>347</cp:revision>
  <cp:lastPrinted>2015-07-10T14:43:58Z</cp:lastPrinted>
  <dcterms:created xsi:type="dcterms:W3CDTF">2013-08-07T11:22:09Z</dcterms:created>
  <dcterms:modified xsi:type="dcterms:W3CDTF">2015-07-31T09:10:58Z</dcterms:modified>
</cp:coreProperties>
</file>